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9" r:id="rId11"/>
    <p:sldId id="271" r:id="rId12"/>
    <p:sldId id="270" r:id="rId13"/>
    <p:sldId id="267" r:id="rId14"/>
    <p:sldId id="268" r:id="rId15"/>
    <p:sldId id="272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30.11.2021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487363"/>
            <a:ext cx="25130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87363"/>
            <a:ext cx="889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afika 8"/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/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  <p:sp>
          <p:nvSpPr>
            <p:cNvPr id="8" name="Dowolny kształt: kształt 10"/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2053" name="Symbol zastępczy tekstu 20"/>
          <p:cNvSpPr txBox="1">
            <a:spLocks/>
          </p:cNvSpPr>
          <p:nvPr/>
        </p:nvSpPr>
        <p:spPr bwMode="auto">
          <a:xfrm>
            <a:off x="928662" y="3286124"/>
            <a:ext cx="727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22A952"/>
              </a:buClr>
              <a:buFont typeface="Arial" charset="0"/>
              <a:buChar char="•"/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pole tekstowe 4"/>
          <p:cNvSpPr txBox="1">
            <a:spLocks noChangeArrowheads="1"/>
          </p:cNvSpPr>
          <p:nvPr/>
        </p:nvSpPr>
        <p:spPr bwMode="auto">
          <a:xfrm>
            <a:off x="827088" y="1571613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/>
              <a:t>Produkty pszczele, ich właściwości zdrowotne i zastosowanie w dobie </a:t>
            </a:r>
            <a:r>
              <a:rPr lang="pl-PL" sz="2400" b="1" dirty="0" err="1"/>
              <a:t>koronawirusa</a:t>
            </a:r>
            <a:endParaRPr lang="pl-PL" sz="2400" b="1" dirty="0">
              <a:solidFill>
                <a:srgbClr val="00683E"/>
              </a:solidFill>
              <a:latin typeface="Arial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930275" y="2565400"/>
            <a:ext cx="6913563" cy="0"/>
          </a:xfrm>
          <a:prstGeom prst="line">
            <a:avLst/>
          </a:prstGeom>
          <a:ln w="19050">
            <a:solidFill>
              <a:srgbClr val="00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000100" y="3059668"/>
            <a:ext cx="58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Justyna Babicka</a:t>
            </a:r>
          </a:p>
          <a:p>
            <a:r>
              <a:rPr lang="pl-PL" sz="2400" dirty="0"/>
              <a:t>Gospodarstwo Pasieczne „Pszczeli Gaj”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1928826" cy="14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Mleczko pszczele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83395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Wydzielina gruczołów gardzielowych u pszczoły robotnicy,</a:t>
            </a:r>
          </a:p>
          <a:p>
            <a:r>
              <a:rPr lang="pl-PL" dirty="0"/>
              <a:t>Zdolność wytwarzania mleczka rozpoczyna się po 3 – 6 dniach od wygryzienia,</a:t>
            </a:r>
          </a:p>
          <a:p>
            <a:r>
              <a:rPr lang="pl-PL" dirty="0"/>
              <a:t>Mleczko odbiera się z 2 – 3 dniowych mateczników (w mateczniku od 147 – 235 mg mleczka, na 1 g mleczka trzeba średnio 5 mateczników)</a:t>
            </a:r>
          </a:p>
          <a:p>
            <a:endParaRPr lang="pl-PL" dirty="0"/>
          </a:p>
        </p:txBody>
      </p:sp>
      <p:pic>
        <p:nvPicPr>
          <p:cNvPr id="5" name="Symbol zastępczy zawartości 4" descr="Weiselzellen_68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862384" cy="37893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Mleczko pszczele – właściwości fizykochemiczne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/>
          <a:lstStyle/>
          <a:p>
            <a:r>
              <a:rPr lang="pl-PL" dirty="0"/>
              <a:t>Barwa – jasnokremowa do jasnożółtej</a:t>
            </a:r>
          </a:p>
          <a:p>
            <a:r>
              <a:rPr lang="pl-PL" dirty="0"/>
              <a:t>Zapach – dość ostry, bardzo charakterystyczny</a:t>
            </a:r>
          </a:p>
          <a:p>
            <a:r>
              <a:rPr lang="pl-PL" dirty="0"/>
              <a:t>Smak – wyraźnie </a:t>
            </a:r>
            <a:r>
              <a:rPr lang="pl-PL" dirty="0" err="1"/>
              <a:t>cierpkokwaśny</a:t>
            </a:r>
            <a:endParaRPr lang="pl-PL" dirty="0"/>
          </a:p>
          <a:p>
            <a:r>
              <a:rPr lang="pl-PL" dirty="0"/>
              <a:t>Konsystencja – półpłynna, mazista, gęsta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Mleczko pszczele – skład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Woda 66-69%</a:t>
            </a:r>
          </a:p>
          <a:p>
            <a:r>
              <a:rPr lang="pl-PL" dirty="0"/>
              <a:t>Tłuszcze 12-15%</a:t>
            </a:r>
          </a:p>
          <a:p>
            <a:r>
              <a:rPr lang="pl-PL" dirty="0"/>
              <a:t>Cukry 36-42%</a:t>
            </a:r>
          </a:p>
          <a:p>
            <a:r>
              <a:rPr lang="pl-PL" dirty="0"/>
              <a:t>Białka 24-30%</a:t>
            </a:r>
          </a:p>
          <a:p>
            <a:r>
              <a:rPr lang="pl-PL" dirty="0"/>
              <a:t>Popiół 2-3% (15 pierwiastków)</a:t>
            </a:r>
          </a:p>
          <a:p>
            <a:r>
              <a:rPr lang="pl-PL" dirty="0"/>
              <a:t>Peptydy</a:t>
            </a:r>
          </a:p>
          <a:p>
            <a:r>
              <a:rPr lang="pl-PL" dirty="0"/>
              <a:t>Aminokwasy (ponad 20)</a:t>
            </a:r>
          </a:p>
          <a:p>
            <a:r>
              <a:rPr lang="pl-PL" dirty="0"/>
              <a:t>Substancje mineralne</a:t>
            </a:r>
          </a:p>
          <a:p>
            <a:r>
              <a:rPr lang="pl-PL" dirty="0"/>
              <a:t>Hormony</a:t>
            </a:r>
          </a:p>
          <a:p>
            <a:r>
              <a:rPr lang="pl-PL" dirty="0"/>
              <a:t>Witaminy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Mleczko pszczele – najważniejsze działanie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przeciwdrobnoustrojowe,</a:t>
            </a:r>
          </a:p>
          <a:p>
            <a:r>
              <a:rPr lang="pl-PL" dirty="0"/>
              <a:t>przeciwzapalne,</a:t>
            </a:r>
          </a:p>
          <a:p>
            <a:r>
              <a:rPr lang="pl-PL" dirty="0"/>
              <a:t>wspomagające rozwój komórek i tkanek,</a:t>
            </a:r>
          </a:p>
          <a:p>
            <a:r>
              <a:rPr lang="pl-PL" dirty="0"/>
              <a:t>przeciwnowotworowe,</a:t>
            </a:r>
          </a:p>
          <a:p>
            <a:r>
              <a:rPr lang="pl-PL" dirty="0" err="1"/>
              <a:t>przeciwmiażdzycowe</a:t>
            </a:r>
            <a:r>
              <a:rPr lang="pl-PL" dirty="0"/>
              <a:t>,</a:t>
            </a:r>
          </a:p>
          <a:p>
            <a:r>
              <a:rPr lang="pl-PL" dirty="0"/>
              <a:t>na serce i układ krążenia,</a:t>
            </a:r>
          </a:p>
          <a:p>
            <a:r>
              <a:rPr lang="pl-PL" dirty="0"/>
              <a:t>przeciwcukrzycowe,</a:t>
            </a:r>
          </a:p>
          <a:p>
            <a:r>
              <a:rPr lang="pl-PL" dirty="0"/>
              <a:t>przeciwdepresyjne,</a:t>
            </a:r>
          </a:p>
          <a:p>
            <a:r>
              <a:rPr lang="pl-PL" dirty="0" err="1"/>
              <a:t>adaptogenne</a:t>
            </a:r>
            <a:r>
              <a:rPr lang="pl-PL" dirty="0"/>
              <a:t> – podnoszące odporność fizyczną, psychiczną oraz immunologiczną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Mleczko pszczele - konserwacja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Mleczko pszczele odebrane z mateczników niezwłocznie przenieść do hermetycznie zamykanych opakowań szklanych, dopuszczonych do pakowania środków spożywczych, idealnie czystych i suchych</a:t>
            </a:r>
          </a:p>
        </p:txBody>
      </p:sp>
      <p:pic>
        <p:nvPicPr>
          <p:cNvPr id="7" name="Symbol zastępczy zawartości 6" descr="royal-jelly-300x2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071678"/>
            <a:ext cx="3714744" cy="356077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Mleczko pszczele – konserwacja i przechowywanie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136524" cy="4663440"/>
          </a:xfrm>
        </p:spPr>
        <p:txBody>
          <a:bodyPr>
            <a:normAutofit fontScale="92500"/>
          </a:bodyPr>
          <a:lstStyle/>
          <a:p>
            <a:r>
              <a:rPr lang="pl-PL" dirty="0"/>
              <a:t>W lodówce – 14 dni</a:t>
            </a:r>
          </a:p>
          <a:p>
            <a:r>
              <a:rPr lang="pl-PL" dirty="0"/>
              <a:t>Łączenie z miodem do 5% - do 3 lat</a:t>
            </a:r>
          </a:p>
          <a:p>
            <a:r>
              <a:rPr lang="pl-PL" dirty="0"/>
              <a:t>40% alkoholem etylowym – do 3 lat</a:t>
            </a:r>
          </a:p>
          <a:p>
            <a:r>
              <a:rPr lang="pl-PL" dirty="0"/>
              <a:t>Liofilizacja (-40ºC) – 3-5 lat</a:t>
            </a:r>
          </a:p>
          <a:p>
            <a:r>
              <a:rPr lang="pl-PL" dirty="0"/>
              <a:t>Od -2ºC do -5ºC-6 </a:t>
            </a:r>
            <a:r>
              <a:rPr lang="pl-PL" dirty="0" err="1"/>
              <a:t>m-cy</a:t>
            </a:r>
            <a:r>
              <a:rPr lang="pl-PL" dirty="0"/>
              <a:t>,</a:t>
            </a:r>
          </a:p>
          <a:p>
            <a:r>
              <a:rPr lang="pl-PL" dirty="0"/>
              <a:t>Poniżej -10ºC – 9 </a:t>
            </a:r>
            <a:r>
              <a:rPr lang="pl-PL" dirty="0" err="1"/>
              <a:t>m-cy</a:t>
            </a:r>
            <a:r>
              <a:rPr lang="pl-PL" dirty="0"/>
              <a:t>,</a:t>
            </a:r>
          </a:p>
          <a:p>
            <a:r>
              <a:rPr lang="pl-PL" dirty="0"/>
              <a:t>Poniżej -30ºC – 12 </a:t>
            </a:r>
            <a:r>
              <a:rPr lang="pl-PL" dirty="0" err="1"/>
              <a:t>m-cy</a:t>
            </a:r>
            <a:endParaRPr lang="pl-PL" dirty="0"/>
          </a:p>
          <a:p>
            <a:endParaRPr lang="pl-PL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3433756" cy="344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Mleczko pszczele – dawkowanie profilaktyczne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Świeże mleczko – 35-100mg dziennie pod język,</a:t>
            </a:r>
          </a:p>
          <a:p>
            <a:r>
              <a:rPr lang="pl-PL" dirty="0"/>
              <a:t>Mleczko konserwowane miodem – 1 łyżeczka od herbaty,</a:t>
            </a:r>
          </a:p>
          <a:p>
            <a:r>
              <a:rPr lang="pl-PL" dirty="0"/>
              <a:t> mleczko konserwowane alkoholem – 15 kropli z mała ilością wody.</a:t>
            </a:r>
          </a:p>
          <a:p>
            <a:r>
              <a:rPr lang="pl-PL" dirty="0"/>
              <a:t>Przyjmować 2-3 razy dziennie, min. 30 minut przed jedzeniem.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Pyłek kwiatowy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Pyłek – męskie komórki rozrodcze roślin nasiennych.</a:t>
            </a:r>
          </a:p>
          <a:p>
            <a:r>
              <a:rPr lang="pl-PL" dirty="0"/>
              <a:t>Poławianie pyłku w okresie jego nadmiaru w przyrodzie – maj, czerwiec – zakładanie poławiaczy 15-20 maj, zdejmowanie 5-10 lipiec.</a:t>
            </a:r>
          </a:p>
        </p:txBody>
      </p:sp>
      <p:pic>
        <p:nvPicPr>
          <p:cNvPr id="6" name="Symbol zastępczy zawartości 5" descr="R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071678"/>
            <a:ext cx="3857620" cy="31551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Pyłek kwiatowy - skład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Występuje w nim 250 substancji: </a:t>
            </a:r>
          </a:p>
          <a:p>
            <a:r>
              <a:rPr lang="pl-PL" dirty="0"/>
              <a:t>białka i wolne aminokwasy, </a:t>
            </a:r>
          </a:p>
          <a:p>
            <a:r>
              <a:rPr lang="pl-PL" dirty="0"/>
              <a:t>węglowodany, </a:t>
            </a:r>
          </a:p>
          <a:p>
            <a:r>
              <a:rPr lang="pl-PL" dirty="0"/>
              <a:t>tłuszcze właściwe i sterole, </a:t>
            </a:r>
          </a:p>
          <a:p>
            <a:r>
              <a:rPr lang="pl-PL" dirty="0"/>
              <a:t>witaminy i biopierwiastki, </a:t>
            </a:r>
          </a:p>
          <a:p>
            <a:r>
              <a:rPr lang="pl-PL" dirty="0"/>
              <a:t>flawonoidy, </a:t>
            </a:r>
          </a:p>
          <a:p>
            <a:r>
              <a:rPr lang="pl-PL" dirty="0"/>
              <a:t>kwasy organiczne i substancje o działaniu antybiotycznym.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Pyłek kwiatowy – najważniejsze działanie: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aktywizuje przemianę materii oraz zużycie tlenu w tkankach, </a:t>
            </a:r>
          </a:p>
          <a:p>
            <a:r>
              <a:rPr lang="pl-PL" dirty="0"/>
              <a:t>pobudza czynności szpiku kostnego.</a:t>
            </a:r>
          </a:p>
          <a:p>
            <a:r>
              <a:rPr lang="pl-PL" dirty="0"/>
              <a:t>polecany jest przy anemii, prostacie, zapaleniu nerwów, zmianach anatomicznych mózgu, zawrotach i bólach głowy. </a:t>
            </a:r>
          </a:p>
          <a:p>
            <a:r>
              <a:rPr lang="pl-PL" dirty="0"/>
              <a:t>odtruwające,</a:t>
            </a:r>
          </a:p>
          <a:p>
            <a:r>
              <a:rPr lang="pl-PL" dirty="0"/>
              <a:t>przeciwzapalne,</a:t>
            </a:r>
          </a:p>
          <a:p>
            <a:r>
              <a:rPr lang="pl-PL" dirty="0"/>
              <a:t>działa osłonowo przy stosowaniu leków syntetycznych,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Pyłek działania lecznicze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zaburzenia przemiany lipidowej,</a:t>
            </a:r>
          </a:p>
          <a:p>
            <a:r>
              <a:rPr lang="pl-PL" dirty="0"/>
              <a:t>choroby wątroby,</a:t>
            </a:r>
          </a:p>
          <a:p>
            <a:r>
              <a:rPr lang="pl-PL" dirty="0"/>
              <a:t>schorzenia gruczołu krokowego,</a:t>
            </a:r>
          </a:p>
          <a:p>
            <a:r>
              <a:rPr lang="pl-PL" dirty="0"/>
              <a:t>niedokrwistość (podnosi poziom żelaza),</a:t>
            </a:r>
          </a:p>
          <a:p>
            <a:r>
              <a:rPr lang="pl-PL" dirty="0"/>
              <a:t>choroby układu pokarmowego,</a:t>
            </a:r>
          </a:p>
          <a:p>
            <a:r>
              <a:rPr lang="pl-PL" dirty="0"/>
              <a:t>zaburzenia w odżywianiu,</a:t>
            </a:r>
          </a:p>
          <a:p>
            <a:r>
              <a:rPr lang="pl-PL" dirty="0"/>
              <a:t>schorzenia nerwowe i psychiczne,</a:t>
            </a:r>
          </a:p>
          <a:p>
            <a:r>
              <a:rPr lang="pl-PL" dirty="0"/>
              <a:t>geriatria, objawy wczesnego starzenia się,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Pyłek - dawkowanie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11971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20 - 40g dziennie tj. 3-5 łyżeczek dla osoby dorosłej, najlepiej podzielić dawkę na 3 razy w ciągu dnia, dla dzieci 1-2 łyżeczki dziennie</a:t>
            </a:r>
          </a:p>
          <a:p>
            <a:r>
              <a:rPr lang="pl-PL" dirty="0"/>
              <a:t>Czas kuracji 4 – 12 tygodni, po przerwie można powtórzyć 2 -4 razy w roku (stymulacja układu odpornościowego)</a:t>
            </a:r>
          </a:p>
        </p:txBody>
      </p:sp>
      <p:pic>
        <p:nvPicPr>
          <p:cNvPr id="5" name="Symbol zastępczy zawartości 4" descr="pyłe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285992"/>
            <a:ext cx="3657600" cy="27908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Konserwacja pyłku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Pyłek zawiera 20-25% wody.</a:t>
            </a:r>
          </a:p>
          <a:p>
            <a:r>
              <a:rPr lang="pl-PL" dirty="0"/>
              <a:t>Suszenie – 2-5 dni w temperaturze 38-40°C. Dobrze wysuszone obnóża nie dają się rozgnieść między paznokciami.</a:t>
            </a:r>
          </a:p>
          <a:p>
            <a:r>
              <a:rPr lang="pl-PL" dirty="0"/>
              <a:t>Mrożenie</a:t>
            </a:r>
          </a:p>
          <a:p>
            <a:r>
              <a:rPr lang="pl-PL" dirty="0"/>
              <a:t>Liofilizacja – suszenie próżniowe w stanie zamrożenia</a:t>
            </a:r>
          </a:p>
          <a:p>
            <a:r>
              <a:rPr lang="pl-PL" dirty="0"/>
              <a:t>Łączenie z miodem</a:t>
            </a:r>
          </a:p>
          <a:p>
            <a:r>
              <a:rPr lang="pl-PL" dirty="0"/>
              <a:t>Wyciągi etanolowe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Pierzga pszczela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Pszczoły dodając do pyłku enzymy, miód, kwasy organiczne i substancje antybiotyczne przyczyniają się do wzrostu właściwości odżywczych </a:t>
            </a:r>
            <a:r>
              <a:rPr lang="pl-PL" dirty="0" err="1"/>
              <a:t>pierzgi</a:t>
            </a:r>
            <a:r>
              <a:rPr lang="pl-PL" dirty="0"/>
              <a:t>.</a:t>
            </a:r>
          </a:p>
          <a:p>
            <a:r>
              <a:rPr lang="pl-PL" dirty="0"/>
              <a:t>W wyniku przemian, które zachodzą w pyłku podczas fermentacji mlekowej w pierzdze wzrasta zawartość cukrów prostych oraz postają znaczne ilości kwasu mlekowego.</a:t>
            </a:r>
          </a:p>
          <a:p>
            <a:endParaRPr lang="pl-PL" dirty="0"/>
          </a:p>
        </p:txBody>
      </p:sp>
      <p:pic>
        <p:nvPicPr>
          <p:cNvPr id="11" name="Symbol zastępczy zawartości 10" descr="pyłek-i-pierzg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8740" y="1928802"/>
            <a:ext cx="4005260" cy="31464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Pierzga pszczela - dawkowanie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30g dla osoby dorosłej, najlepiej podzielić dawkę na 3 razy w ciągu dnia</a:t>
            </a:r>
          </a:p>
          <a:p>
            <a:r>
              <a:rPr lang="pl-PL" dirty="0"/>
              <a:t>czas kuracji – 4 tygodnie (pół godziny przed posiłkiem)</a:t>
            </a:r>
          </a:p>
        </p:txBody>
      </p:sp>
      <p:pic>
        <p:nvPicPr>
          <p:cNvPr id="5" name="Symbol zastępczy zawartości 4" descr="R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000240"/>
            <a:ext cx="3500462" cy="36433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</TotalTime>
  <Words>625</Words>
  <Application>Microsoft Office PowerPoint</Application>
  <PresentationFormat>Pokaz na ekranie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Gill Sans MT</vt:lpstr>
      <vt:lpstr>Verdana</vt:lpstr>
      <vt:lpstr>Wingdings 2</vt:lpstr>
      <vt:lpstr>Przesilenie</vt:lpstr>
      <vt:lpstr>Prezentacja programu PowerPoint</vt:lpstr>
      <vt:lpstr>Pyłek kwiatowy</vt:lpstr>
      <vt:lpstr>Pyłek kwiatowy - skład</vt:lpstr>
      <vt:lpstr>Pyłek kwiatowy – najważniejsze działanie:</vt:lpstr>
      <vt:lpstr>Pyłek działania lecznicze</vt:lpstr>
      <vt:lpstr>Pyłek - dawkowanie</vt:lpstr>
      <vt:lpstr>Konserwacja pyłku</vt:lpstr>
      <vt:lpstr>Pierzga pszczela</vt:lpstr>
      <vt:lpstr>Pierzga pszczela - dawkowanie</vt:lpstr>
      <vt:lpstr>Mleczko pszczele</vt:lpstr>
      <vt:lpstr>Mleczko pszczele – właściwości fizykochemiczne</vt:lpstr>
      <vt:lpstr>Mleczko pszczele – skład</vt:lpstr>
      <vt:lpstr>Mleczko pszczele – najważniejsze działanie</vt:lpstr>
      <vt:lpstr>Mleczko pszczele - konserwacja</vt:lpstr>
      <vt:lpstr>Mleczko pszczele – konserwacja i przechowywanie</vt:lpstr>
      <vt:lpstr>Mleczko pszczele – dawkowanie profilaktyczne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Justyna</dc:creator>
  <cp:lastModifiedBy>LODR Bratoszewice</cp:lastModifiedBy>
  <cp:revision>19</cp:revision>
  <dcterms:created xsi:type="dcterms:W3CDTF">2021-11-28T14:53:22Z</dcterms:created>
  <dcterms:modified xsi:type="dcterms:W3CDTF">2021-11-30T13:49:56Z</dcterms:modified>
</cp:coreProperties>
</file>