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9"/>
  </p:notesMasterIdLst>
  <p:sldIdLst>
    <p:sldId id="323" r:id="rId2"/>
    <p:sldId id="319" r:id="rId3"/>
    <p:sldId id="314" r:id="rId4"/>
    <p:sldId id="313" r:id="rId5"/>
    <p:sldId id="315" r:id="rId6"/>
    <p:sldId id="316" r:id="rId7"/>
    <p:sldId id="317" r:id="rId8"/>
    <p:sldId id="318" r:id="rId9"/>
    <p:sldId id="308" r:id="rId10"/>
    <p:sldId id="310" r:id="rId11"/>
    <p:sldId id="258" r:id="rId12"/>
    <p:sldId id="259" r:id="rId13"/>
    <p:sldId id="260" r:id="rId14"/>
    <p:sldId id="261" r:id="rId15"/>
    <p:sldId id="262" r:id="rId16"/>
    <p:sldId id="306" r:id="rId17"/>
    <p:sldId id="307" r:id="rId18"/>
    <p:sldId id="263" r:id="rId19"/>
    <p:sldId id="264" r:id="rId20"/>
    <p:sldId id="300" r:id="rId21"/>
    <p:sldId id="265" r:id="rId22"/>
    <p:sldId id="301" r:id="rId23"/>
    <p:sldId id="266" r:id="rId24"/>
    <p:sldId id="302" r:id="rId25"/>
    <p:sldId id="273" r:id="rId26"/>
    <p:sldId id="267" r:id="rId27"/>
    <p:sldId id="268" r:id="rId28"/>
    <p:sldId id="269" r:id="rId29"/>
    <p:sldId id="303" r:id="rId30"/>
    <p:sldId id="270" r:id="rId31"/>
    <p:sldId id="304" r:id="rId32"/>
    <p:sldId id="271" r:id="rId33"/>
    <p:sldId id="305" r:id="rId34"/>
    <p:sldId id="272" r:id="rId35"/>
    <p:sldId id="275" r:id="rId36"/>
    <p:sldId id="274" r:id="rId37"/>
    <p:sldId id="279" r:id="rId38"/>
    <p:sldId id="280" r:id="rId39"/>
    <p:sldId id="281" r:id="rId40"/>
    <p:sldId id="283" r:id="rId41"/>
    <p:sldId id="312" r:id="rId42"/>
    <p:sldId id="284" r:id="rId43"/>
    <p:sldId id="311" r:id="rId44"/>
    <p:sldId id="289" r:id="rId45"/>
    <p:sldId id="290" r:id="rId46"/>
    <p:sldId id="298" r:id="rId47"/>
    <p:sldId id="291" r:id="rId48"/>
    <p:sldId id="297" r:id="rId49"/>
    <p:sldId id="292" r:id="rId50"/>
    <p:sldId id="293" r:id="rId51"/>
    <p:sldId id="294" r:id="rId52"/>
    <p:sldId id="295" r:id="rId53"/>
    <p:sldId id="296" r:id="rId54"/>
    <p:sldId id="299" r:id="rId55"/>
    <p:sldId id="320" r:id="rId56"/>
    <p:sldId id="321" r:id="rId57"/>
    <p:sldId id="322" r:id="rId5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629A77-ECD8-49BC-BC43-D78CABBD5792}" type="datetimeFigureOut">
              <a:rPr lang="pl-PL" smtClean="0"/>
              <a:pPr/>
              <a:t>30.11.2021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9306D3-35AB-4CB3-9D86-133D25339CD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196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306D3-35AB-4CB3-9D86-133D25339CD8}" type="slidenum">
              <a:rPr lang="pl-PL" smtClean="0"/>
              <a:pPr/>
              <a:t>9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22" name="Podtytuł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30.11.2021</a:t>
            </a:fld>
            <a:endParaRPr lang="pl-PL"/>
          </a:p>
        </p:txBody>
      </p:sp>
      <p:sp>
        <p:nvSpPr>
          <p:cNvPr id="20" name="Symbol zastępczy stopki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30.11.2021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30.11.2021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30.11.2021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30.11.2021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30.11.2021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30.11.2021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30.11.2021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30.11.2021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Prostokąt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30.11.2021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30.11.2021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9" name="Schemat blokowy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Schemat blokowy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ycinek koł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ierścień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6221E02-25CB-4963-84BC-0813985E7D90}" type="datetimeFigureOut">
              <a:rPr lang="pl-PL" smtClean="0"/>
              <a:pPr/>
              <a:t>30.11.2021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5" name="Prostokąt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100" y="487363"/>
            <a:ext cx="2513013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487363"/>
            <a:ext cx="889000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afika 8"/>
          <p:cNvGrpSpPr/>
          <p:nvPr/>
        </p:nvGrpSpPr>
        <p:grpSpPr>
          <a:xfrm>
            <a:off x="0" y="0"/>
            <a:ext cx="9135427" cy="6858000"/>
            <a:chOff x="0" y="0"/>
            <a:chExt cx="9135427" cy="6858000"/>
          </a:xfrm>
          <a:solidFill>
            <a:srgbClr val="203864"/>
          </a:solidFill>
        </p:grpSpPr>
        <p:sp>
          <p:nvSpPr>
            <p:cNvPr id="7" name="Dowolny kształt: kształt 9"/>
            <p:cNvSpPr/>
            <p:nvPr/>
          </p:nvSpPr>
          <p:spPr>
            <a:xfrm>
              <a:off x="1587" y="4823142"/>
              <a:ext cx="9133840" cy="2034857"/>
            </a:xfrm>
            <a:custGeom>
              <a:avLst/>
              <a:gdLst>
                <a:gd name="connsiteX0" fmla="*/ 8982075 w 9133840"/>
                <a:gd name="connsiteY0" fmla="*/ 0 h 2034857"/>
                <a:gd name="connsiteX1" fmla="*/ 8982075 w 9133840"/>
                <a:gd name="connsiteY1" fmla="*/ 1863725 h 2034857"/>
                <a:gd name="connsiteX2" fmla="*/ 160338 w 9133840"/>
                <a:gd name="connsiteY2" fmla="*/ 1863725 h 2034857"/>
                <a:gd name="connsiteX3" fmla="*/ 160338 w 9133840"/>
                <a:gd name="connsiteY3" fmla="*/ 0 h 2034857"/>
                <a:gd name="connsiteX4" fmla="*/ 0 w 9133840"/>
                <a:gd name="connsiteY4" fmla="*/ 0 h 2034857"/>
                <a:gd name="connsiteX5" fmla="*/ 0 w 9133840"/>
                <a:gd name="connsiteY5" fmla="*/ 2034857 h 2034857"/>
                <a:gd name="connsiteX6" fmla="*/ 9133840 w 9133840"/>
                <a:gd name="connsiteY6" fmla="*/ 2034857 h 2034857"/>
                <a:gd name="connsiteX7" fmla="*/ 9133840 w 9133840"/>
                <a:gd name="connsiteY7" fmla="*/ 0 h 20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3840" h="2034857">
                  <a:moveTo>
                    <a:pt x="8982075" y="0"/>
                  </a:moveTo>
                  <a:lnTo>
                    <a:pt x="8982075" y="1863725"/>
                  </a:lnTo>
                  <a:lnTo>
                    <a:pt x="160338" y="1863725"/>
                  </a:lnTo>
                  <a:lnTo>
                    <a:pt x="160338" y="0"/>
                  </a:lnTo>
                  <a:lnTo>
                    <a:pt x="0" y="0"/>
                  </a:lnTo>
                  <a:lnTo>
                    <a:pt x="0" y="2034857"/>
                  </a:lnTo>
                  <a:lnTo>
                    <a:pt x="9133840" y="2034857"/>
                  </a:lnTo>
                  <a:lnTo>
                    <a:pt x="9133840" y="0"/>
                  </a:lnTo>
                  <a:close/>
                </a:path>
              </a:pathLst>
            </a:custGeom>
            <a:solidFill>
              <a:srgbClr val="00683E"/>
            </a:solidFill>
            <a:ln w="31750" cap="flat">
              <a:noFill/>
              <a:prstDash val="solid"/>
              <a:miter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8" name="Dowolny kształt: kształt 10"/>
            <p:cNvSpPr/>
            <p:nvPr/>
          </p:nvSpPr>
          <p:spPr>
            <a:xfrm>
              <a:off x="0" y="0"/>
              <a:ext cx="9133839" cy="2109470"/>
            </a:xfrm>
            <a:custGeom>
              <a:avLst/>
              <a:gdLst>
                <a:gd name="connsiteX0" fmla="*/ 0 w 9133839"/>
                <a:gd name="connsiteY0" fmla="*/ 0 h 2109470"/>
                <a:gd name="connsiteX1" fmla="*/ 0 w 9133839"/>
                <a:gd name="connsiteY1" fmla="*/ 2109470 h 2109470"/>
                <a:gd name="connsiteX2" fmla="*/ 160338 w 9133839"/>
                <a:gd name="connsiteY2" fmla="*/ 2109470 h 2109470"/>
                <a:gd name="connsiteX3" fmla="*/ 160338 w 9133839"/>
                <a:gd name="connsiteY3" fmla="*/ 162878 h 2109470"/>
                <a:gd name="connsiteX4" fmla="*/ 8982075 w 9133839"/>
                <a:gd name="connsiteY4" fmla="*/ 162878 h 2109470"/>
                <a:gd name="connsiteX5" fmla="*/ 8982075 w 9133839"/>
                <a:gd name="connsiteY5" fmla="*/ 2109470 h 2109470"/>
                <a:gd name="connsiteX6" fmla="*/ 9133840 w 9133839"/>
                <a:gd name="connsiteY6" fmla="*/ 2109470 h 2109470"/>
                <a:gd name="connsiteX7" fmla="*/ 9133840 w 9133839"/>
                <a:gd name="connsiteY7" fmla="*/ 0 h 2109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3839" h="2109470">
                  <a:moveTo>
                    <a:pt x="0" y="0"/>
                  </a:moveTo>
                  <a:lnTo>
                    <a:pt x="0" y="2109470"/>
                  </a:lnTo>
                  <a:lnTo>
                    <a:pt x="160338" y="2109470"/>
                  </a:lnTo>
                  <a:lnTo>
                    <a:pt x="160338" y="162878"/>
                  </a:lnTo>
                  <a:lnTo>
                    <a:pt x="8982075" y="162878"/>
                  </a:lnTo>
                  <a:lnTo>
                    <a:pt x="8982075" y="2109470"/>
                  </a:lnTo>
                  <a:lnTo>
                    <a:pt x="9133840" y="2109470"/>
                  </a:lnTo>
                  <a:lnTo>
                    <a:pt x="9133840" y="0"/>
                  </a:lnTo>
                  <a:close/>
                </a:path>
              </a:pathLst>
            </a:custGeom>
            <a:solidFill>
              <a:srgbClr val="93C355"/>
            </a:solidFill>
            <a:ln w="31750" cap="flat">
              <a:noFill/>
              <a:prstDash val="solid"/>
              <a:miter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</p:grpSp>
      <p:sp>
        <p:nvSpPr>
          <p:cNvPr id="2053" name="Symbol zastępczy tekstu 20"/>
          <p:cNvSpPr txBox="1">
            <a:spLocks/>
          </p:cNvSpPr>
          <p:nvPr/>
        </p:nvSpPr>
        <p:spPr bwMode="auto">
          <a:xfrm>
            <a:off x="935038" y="3270250"/>
            <a:ext cx="72739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22A952"/>
              </a:buClr>
              <a:buFont typeface="Arial" charset="0"/>
              <a:buChar char="•"/>
            </a:pPr>
            <a:endParaRPr lang="pl-PL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54" name="pole tekstowe 4"/>
          <p:cNvSpPr txBox="1">
            <a:spLocks noChangeArrowheads="1"/>
          </p:cNvSpPr>
          <p:nvPr/>
        </p:nvSpPr>
        <p:spPr bwMode="auto">
          <a:xfrm>
            <a:off x="827088" y="1571613"/>
            <a:ext cx="69135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2400" b="1" dirty="0"/>
              <a:t>Produkty pszczele, ich właściwości zdrowotne i zastosowanie w dobie </a:t>
            </a:r>
            <a:r>
              <a:rPr lang="pl-PL" sz="2400" b="1" dirty="0" err="1"/>
              <a:t>koronawirusa</a:t>
            </a:r>
            <a:endParaRPr lang="pl-PL" sz="2400" b="1" dirty="0">
              <a:solidFill>
                <a:srgbClr val="00683E"/>
              </a:solidFill>
              <a:latin typeface="Arial" charset="0"/>
            </a:endParaRPr>
          </a:p>
        </p:txBody>
      </p:sp>
      <p:cxnSp>
        <p:nvCxnSpPr>
          <p:cNvPr id="14" name="Łącznik prosty 13"/>
          <p:cNvCxnSpPr/>
          <p:nvPr/>
        </p:nvCxnSpPr>
        <p:spPr>
          <a:xfrm>
            <a:off x="930275" y="2565400"/>
            <a:ext cx="6913563" cy="0"/>
          </a:xfrm>
          <a:prstGeom prst="line">
            <a:avLst/>
          </a:prstGeom>
          <a:ln w="19050">
            <a:solidFill>
              <a:srgbClr val="0068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ostokąt 9"/>
          <p:cNvSpPr/>
          <p:nvPr/>
        </p:nvSpPr>
        <p:spPr>
          <a:xfrm>
            <a:off x="1000100" y="3059668"/>
            <a:ext cx="58579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Justyna Babicka</a:t>
            </a:r>
          </a:p>
          <a:p>
            <a:r>
              <a:rPr lang="pl-PL" dirty="0"/>
              <a:t>Gospodarstwo Pasieczne „Pszczeli Gaj”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Miód pszczeli - skład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białka, substancje mineralne (wapń, żelazo, potas, fosfor, magnez, selen, chrom i mangan),</a:t>
            </a:r>
          </a:p>
          <a:p>
            <a:r>
              <a:rPr lang="pl-PL" dirty="0"/>
              <a:t>enzymy (inwertazę, oksydazę glukozową, katalazę i fosforylazę kwasową),</a:t>
            </a:r>
          </a:p>
          <a:p>
            <a:r>
              <a:rPr lang="pl-PL" dirty="0"/>
              <a:t>hormony, witaminy (grupy B</a:t>
            </a:r>
            <a:r>
              <a:rPr lang="pl-PL" baseline="-25000" dirty="0"/>
              <a:t>2</a:t>
            </a:r>
            <a:r>
              <a:rPr lang="pl-PL" dirty="0"/>
              <a:t>, B</a:t>
            </a:r>
            <a:r>
              <a:rPr lang="pl-PL" baseline="-25000" dirty="0"/>
              <a:t>4</a:t>
            </a:r>
            <a:r>
              <a:rPr lang="pl-PL" dirty="0"/>
              <a:t>, B</a:t>
            </a:r>
            <a:r>
              <a:rPr lang="pl-PL" baseline="-25000" dirty="0"/>
              <a:t>5</a:t>
            </a:r>
            <a:r>
              <a:rPr lang="pl-PL" dirty="0"/>
              <a:t>, B</a:t>
            </a:r>
            <a:r>
              <a:rPr lang="pl-PL" baseline="-25000" dirty="0"/>
              <a:t>6</a:t>
            </a:r>
            <a:r>
              <a:rPr lang="pl-PL" dirty="0"/>
              <a:t>, B</a:t>
            </a:r>
            <a:r>
              <a:rPr lang="pl-PL" baseline="-25000" dirty="0"/>
              <a:t>11</a:t>
            </a:r>
            <a:r>
              <a:rPr lang="pl-PL" dirty="0"/>
              <a:t> i witamina C),</a:t>
            </a:r>
          </a:p>
          <a:p>
            <a:r>
              <a:rPr lang="pl-PL" dirty="0"/>
              <a:t>kwasy (octowe, butanowe, mrówkowe, cytrynowe, bursztynowe, mlekowe, jabłkowe, </a:t>
            </a:r>
            <a:r>
              <a:rPr lang="pl-PL" dirty="0" err="1"/>
              <a:t>piroglutaminowe</a:t>
            </a:r>
            <a:r>
              <a:rPr lang="pl-PL" dirty="0"/>
              <a:t>, </a:t>
            </a:r>
            <a:r>
              <a:rPr lang="pl-PL" dirty="0" err="1"/>
              <a:t>glukonowe</a:t>
            </a:r>
            <a:r>
              <a:rPr lang="pl-PL" dirty="0"/>
              <a:t> i wiele kwasów aromatycznych),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Miody dzielimy na: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Miody nektarowe – powstające z  nektaru roślin, który to jest wydzieliną nektarników. Nektar jest to wodny roztwór cukrów, głównie sacharozy, która jest przez pszczoły rozkładana do fruktozy i glukozy. Nektar wabi owady</a:t>
            </a:r>
            <a:r>
              <a:rPr lang="pl-PL" dirty="0">
                <a:latin typeface="Arial" charset="0"/>
              </a:rPr>
              <a:t> </a:t>
            </a:r>
            <a:r>
              <a:rPr lang="pl-PL" dirty="0"/>
              <a:t>zapylające przez co odgrywa kluczową rolę w procesie zapylania roślin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Miody dzielimy na: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Miody spadziowe – powstające ze spadzi, którą to potocznie nazywa się rosą miodową. Jest to słodka wydalina owadów – mszyc, czerwców i miodówek. Owady te wysysają sok roślinny, pobierają z niego białka i wydalają płyn bardzo bogaty w cukry, aminokwasy, sole mineralne i witaminy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Miody spadziowe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>
          <a:xfrm>
            <a:off x="1619672" y="1988840"/>
            <a:ext cx="2088232" cy="4198600"/>
          </a:xfrm>
        </p:spPr>
        <p:txBody>
          <a:bodyPr/>
          <a:lstStyle/>
          <a:p>
            <a:r>
              <a:rPr lang="pl-PL" dirty="0"/>
              <a:t>Spadź iglasta</a:t>
            </a:r>
          </a:p>
          <a:p>
            <a:r>
              <a:rPr lang="pl-PL" dirty="0"/>
              <a:t>Spadź liściasta</a:t>
            </a:r>
          </a:p>
        </p:txBody>
      </p:sp>
      <p:pic>
        <p:nvPicPr>
          <p:cNvPr id="7" name="Picture 6" descr="Aphid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556792"/>
            <a:ext cx="475252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Miody spadziowe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Miody spadziowe zawierają w porównaniu do miodów nektarowych więcej grup związków azotowych, mineralnych, enzymów i substancji antybiotycznych</a:t>
            </a:r>
          </a:p>
          <a:p>
            <a:r>
              <a:rPr lang="pl-PL" dirty="0"/>
              <a:t>Zawierają 4-9 razy więcej biopierwiastków, czyli mikroelementów. Biopierwiastki zapobiegają wypadaniu włosów, łamaniu się paznokci, poprawiają koncentrację, zapobiegają tworzeniu się zmarszczek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5098504"/>
          </a:xfrm>
        </p:spPr>
        <p:txBody>
          <a:bodyPr/>
          <a:lstStyle/>
          <a:p>
            <a:r>
              <a:rPr lang="pl-PL" sz="2400" dirty="0"/>
              <a:t>Ma działanie przeciwzapalne, przeciwdrobnoustrojowe, łagodzi kaszel. Zalecany przy chorobach dolnych dróg oddechowych – </a:t>
            </a:r>
            <a:br>
              <a:rPr lang="pl-PL" sz="2400" dirty="0"/>
            </a:br>
            <a:r>
              <a:rPr lang="pl-PL" sz="2400" dirty="0"/>
              <a:t>zapalenie oskrzeli, astma oskrzelowa, zapalenie płuc, gruźlica</a:t>
            </a:r>
            <a:endParaRPr lang="pl-PL" dirty="0"/>
          </a:p>
        </p:txBody>
      </p:sp>
      <p:pic>
        <p:nvPicPr>
          <p:cNvPr id="7" name="Picture 6" descr="690b5884afd27b3c56baf944a894d027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2846" r="2846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ymbol zastępczy tekstu 1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400" dirty="0"/>
              <a:t>Miód spadziowy - właściwości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000" dirty="0"/>
              <a:t>Miód spadziowy ze spadzi iglastej – właściwości organoleptyczne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005536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Ma ciemną brązową barwę, z zielonkawym lub szarozielonkawym odcieniem</a:t>
            </a:r>
          </a:p>
          <a:p>
            <a:r>
              <a:rPr lang="pl-PL" dirty="0"/>
              <a:t>Charakterystyczny silny zapach przypominający zapach igliwia lub żywicy</a:t>
            </a:r>
          </a:p>
          <a:p>
            <a:r>
              <a:rPr lang="pl-PL" dirty="0"/>
              <a:t>Słodki smak miodu spadziowego jest przyjemny, łagodny, nieco żywiczny</a:t>
            </a:r>
          </a:p>
          <a:p>
            <a:r>
              <a:rPr lang="pl-PL" dirty="0"/>
              <a:t>Jego krystalizacja następuje w ciągu pięciu, do ośmiu tygodni</a:t>
            </a:r>
          </a:p>
          <a:p>
            <a:r>
              <a:rPr lang="pl-PL" dirty="0"/>
              <a:t>Przechowywany przez dłuższy okres w temperaturze 20˚C rozwarstwia się na część górną płynną i dolna skrystalizowaną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000" dirty="0"/>
              <a:t>Miód spadziowy ze spadzi liściastej – właściwości organoleptyczne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Ma barwę brązową, nieco jaśniejszą od miodu ze spadzi iglastej, często z </a:t>
            </a:r>
            <a:r>
              <a:rPr lang="pl-PL" dirty="0" err="1"/>
              <a:t>ciemnozielonkawym</a:t>
            </a:r>
            <a:r>
              <a:rPr lang="pl-PL" dirty="0"/>
              <a:t> odcieniem</a:t>
            </a:r>
          </a:p>
          <a:p>
            <a:r>
              <a:rPr lang="pl-PL" dirty="0"/>
              <a:t>Charakterystyczny słodki, nieco gorzkawy smak, mniej intensywny od miodu ze spadzi iglastej</a:t>
            </a:r>
          </a:p>
          <a:p>
            <a:r>
              <a:rPr lang="pl-PL" dirty="0"/>
              <a:t>Zapach niezbyt intensywny</a:t>
            </a:r>
          </a:p>
          <a:p>
            <a:r>
              <a:rPr lang="pl-PL" dirty="0"/>
              <a:t>W temperaturze około 20˚C zwykle krystalizuje w ciągu kilku tygodni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Miody nektarowe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pl-PL" dirty="0"/>
              <a:t>Wielokwiatowy</a:t>
            </a:r>
          </a:p>
          <a:p>
            <a:pPr>
              <a:defRPr/>
            </a:pPr>
            <a:r>
              <a:rPr lang="pl-PL" dirty="0"/>
              <a:t>Rzepakowy</a:t>
            </a:r>
          </a:p>
          <a:p>
            <a:pPr>
              <a:defRPr/>
            </a:pPr>
            <a:r>
              <a:rPr lang="pl-PL" dirty="0"/>
              <a:t>Akacjowy </a:t>
            </a:r>
          </a:p>
          <a:p>
            <a:pPr>
              <a:defRPr/>
            </a:pPr>
            <a:r>
              <a:rPr lang="pl-PL" dirty="0"/>
              <a:t>Malinowy</a:t>
            </a:r>
          </a:p>
          <a:p>
            <a:pPr>
              <a:defRPr/>
            </a:pPr>
            <a:r>
              <a:rPr lang="pl-PL" dirty="0"/>
              <a:t>Chabrowy</a:t>
            </a:r>
          </a:p>
          <a:p>
            <a:pPr>
              <a:defRPr/>
            </a:pPr>
            <a:r>
              <a:rPr lang="pl-PL" dirty="0"/>
              <a:t>Fasolowy</a:t>
            </a:r>
          </a:p>
          <a:p>
            <a:pPr>
              <a:defRPr/>
            </a:pPr>
            <a:r>
              <a:rPr lang="pl-PL" dirty="0"/>
              <a:t>Lipowy</a:t>
            </a:r>
          </a:p>
          <a:p>
            <a:pPr>
              <a:defRPr/>
            </a:pPr>
            <a:r>
              <a:rPr lang="pl-PL" dirty="0"/>
              <a:t>Gryczany</a:t>
            </a:r>
          </a:p>
          <a:p>
            <a:pPr>
              <a:defRPr/>
            </a:pPr>
            <a:r>
              <a:rPr lang="pl-PL" dirty="0"/>
              <a:t>Wrzosowy</a:t>
            </a:r>
          </a:p>
          <a:p>
            <a:pPr>
              <a:defRPr/>
            </a:pPr>
            <a:r>
              <a:rPr lang="pl-PL" dirty="0" err="1"/>
              <a:t>Nawłociowy</a:t>
            </a:r>
            <a:endParaRPr lang="pl-PL" dirty="0"/>
          </a:p>
          <a:p>
            <a:pPr>
              <a:defRPr/>
            </a:pPr>
            <a:r>
              <a:rPr lang="pl-PL" dirty="0"/>
              <a:t>Faceliowy</a:t>
            </a:r>
          </a:p>
          <a:p>
            <a:pPr>
              <a:defRPr/>
            </a:pPr>
            <a:r>
              <a:rPr lang="pl-PL" dirty="0"/>
              <a:t>Mniszkowy</a:t>
            </a:r>
          </a:p>
          <a:p>
            <a:endParaRPr lang="pl-PL" dirty="0"/>
          </a:p>
        </p:txBody>
      </p:sp>
      <p:pic>
        <p:nvPicPr>
          <p:cNvPr id="16" name="Symbol zastępczy zawartości 15" descr="kwiatyu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39952" y="2060848"/>
            <a:ext cx="4824536" cy="3816424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sz="half" idx="2"/>
          </p:nvPr>
        </p:nvSpPr>
        <p:spPr>
          <a:xfrm>
            <a:off x="5724128" y="1524000"/>
            <a:ext cx="3209560" cy="4929336"/>
          </a:xfrm>
        </p:spPr>
        <p:txBody>
          <a:bodyPr>
            <a:normAutofit fontScale="92500" lnSpcReduction="20000"/>
          </a:bodyPr>
          <a:lstStyle/>
          <a:p>
            <a:r>
              <a:rPr lang="pl-PL" dirty="0"/>
              <a:t>Miód ten jest doskonały w stanach wyczerpania fizycznego i psychicznego, uzupełnia niedobory witamin i pierwiastków, ponadto stosowany jest w stanach zapalenia wątroby (wspomaga jej detoksykacje)</a:t>
            </a:r>
          </a:p>
          <a:p>
            <a:endParaRPr lang="pl-PL" dirty="0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Miód wielkokwiatowy </a:t>
            </a:r>
          </a:p>
        </p:txBody>
      </p:sp>
      <p:pic>
        <p:nvPicPr>
          <p:cNvPr id="10" name="Picture 8" descr="&amp;Lstrok;&amp;aogon;ka kwiatow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72816"/>
            <a:ext cx="439248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ole tekstowe 10"/>
          <p:cNvSpPr txBox="1"/>
          <p:nvPr/>
        </p:nvSpPr>
        <p:spPr>
          <a:xfrm>
            <a:off x="5652120" y="465313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3658344"/>
          </a:xfrm>
        </p:spPr>
        <p:txBody>
          <a:bodyPr/>
          <a:lstStyle/>
          <a:p>
            <a:r>
              <a:rPr lang="pl-PL" dirty="0"/>
              <a:t>Jest to produkt powstający z nektaru lub spadzi lub też obu jednocześnie połączonych  z substancjami wydzielanymi  przez pszczoły</a:t>
            </a:r>
          </a:p>
        </p:txBody>
      </p:sp>
      <p:pic>
        <p:nvPicPr>
          <p:cNvPr id="5" name="Symbol zastępczy zawartości 3" descr="miód.jpe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618" r="1618"/>
          <a:stretch>
            <a:fillRect/>
          </a:stretch>
        </p:blipFill>
        <p:spPr/>
      </p:pic>
      <p:sp>
        <p:nvSpPr>
          <p:cNvPr id="3" name="Symbol zastępczy zawartości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b="1" dirty="0"/>
              <a:t>Miód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500" dirty="0"/>
              <a:t>Miód wielokwiatowy – właściwości organoleptyczne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Charakteryzuje się znacznym zróżnicowaniem barwy, od jasnożółtej do </a:t>
            </a:r>
            <a:r>
              <a:rPr lang="pl-PL" dirty="0" err="1"/>
              <a:t>ciemnoherbacianej</a:t>
            </a:r>
            <a:endParaRPr lang="pl-PL" dirty="0"/>
          </a:p>
          <a:p>
            <a:r>
              <a:rPr lang="pl-PL" dirty="0"/>
              <a:t>Ma zapach mniej lub bardziej intensywny do zapachu nektarów, z których powstał</a:t>
            </a:r>
          </a:p>
          <a:p>
            <a:r>
              <a:rPr lang="pl-PL" dirty="0"/>
              <a:t>Podobnie smak, może być różny</a:t>
            </a:r>
          </a:p>
          <a:p>
            <a:r>
              <a:rPr lang="pl-PL" dirty="0"/>
              <a:t>Przechowywany w temperaturze około 20˚C krystalizuje w czasie od kilku tygodni do kilku miesięcy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Miód rzepakowy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352416" cy="466344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pl-PL" dirty="0"/>
              <a:t>Skuteczny w leczeniu chorób serca, naczyń wieńcowych i układu krążenia. Potas i magnez zawarte w tym miodzie wpływają korzystnie na mięsień sercowy, stabilizują ciśnienie krwi i przyczyniają się do zahamowanie procesu miażdżycowego</a:t>
            </a:r>
          </a:p>
        </p:txBody>
      </p:sp>
      <p:pic>
        <p:nvPicPr>
          <p:cNvPr id="5" name="Picture 8" descr="6986775_rzepak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556792"/>
            <a:ext cx="3744416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400" dirty="0"/>
              <a:t>Miód rzepakowy – właściwości organoleptyczne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Charakteryzuje się bardzo jasną barwą – od prawie białej do kremowej</a:t>
            </a:r>
          </a:p>
          <a:p>
            <a:r>
              <a:rPr lang="pl-PL" dirty="0"/>
              <a:t>Zapach zbliżony do zapachu kwiatów rzepaku</a:t>
            </a:r>
          </a:p>
          <a:p>
            <a:r>
              <a:rPr lang="pl-PL" dirty="0"/>
              <a:t>Ma słodki, nieco gorzkawy smak</a:t>
            </a:r>
          </a:p>
          <a:p>
            <a:r>
              <a:rPr lang="pl-PL" dirty="0"/>
              <a:t>Bardzo szybko krystalizuje, nawet w ciągu tygodnia od jego pozyskania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Miód akacjowy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364088" y="1196752"/>
            <a:ext cx="3569600" cy="5256584"/>
          </a:xfrm>
        </p:spPr>
        <p:txBody>
          <a:bodyPr>
            <a:normAutofit fontScale="77500" lnSpcReduction="20000"/>
          </a:bodyPr>
          <a:lstStyle/>
          <a:p>
            <a:r>
              <a:rPr lang="pl-PL" dirty="0"/>
              <a:t>Posiada cenne walory regeneracyjne w stanach wyczerpania. Ze względu na bogactwo fruktozy jest przydatny u chorych z lekkimi postaciami cukrzycy. Znajduje zastosowanie w schorzeniach przewodu pokarmowego, między innymi w zaburzeniach trawiennych, stanach skurczowych i zapalnych żołądka i jelit, w nadmiernym wydzielaniu soku żołądkowego</a:t>
            </a:r>
          </a:p>
          <a:p>
            <a:endParaRPr lang="pl-PL" dirty="0"/>
          </a:p>
        </p:txBody>
      </p:sp>
      <p:pic>
        <p:nvPicPr>
          <p:cNvPr id="5" name="Picture 6" descr="akacj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628800"/>
            <a:ext cx="410445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000" dirty="0"/>
              <a:t>Miód akacjowy ( z robinii) – właściwości organoleptyczne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Charakteryzuje się jasną barwą, od lekko słomkowej do </a:t>
            </a:r>
            <a:r>
              <a:rPr lang="pl-PL" dirty="0" err="1"/>
              <a:t>jasnoherbacianej</a:t>
            </a:r>
            <a:endParaRPr lang="pl-PL" dirty="0"/>
          </a:p>
          <a:p>
            <a:r>
              <a:rPr lang="pl-PL" dirty="0"/>
              <a:t>Ma łagodny, słodki smak</a:t>
            </a:r>
          </a:p>
          <a:p>
            <a:r>
              <a:rPr lang="pl-PL" dirty="0"/>
              <a:t>Zapach, niezbyt silnie wyczuwalny, zbliżony do kwiatów robinii</a:t>
            </a:r>
          </a:p>
          <a:p>
            <a:r>
              <a:rPr lang="pl-PL" dirty="0"/>
              <a:t>Miód z akacji pozostaje w postaci płynnej przez długi okres, nie krystalizuje do dwóch lat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Miód malinowy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276088" y="1268760"/>
            <a:ext cx="3657600" cy="4918680"/>
          </a:xfrm>
        </p:spPr>
        <p:txBody>
          <a:bodyPr/>
          <a:lstStyle/>
          <a:p>
            <a:r>
              <a:rPr lang="pl-PL" dirty="0"/>
              <a:t>Ma działanie napotne, antyseptyczne  i przeciwgorączkowe. Stosuje się go w przeziębieniach, schorzeniach górnych dróg oddechowych, nieżycie jelit, żołądka i niedokrwistości</a:t>
            </a:r>
          </a:p>
        </p:txBody>
      </p:sp>
      <p:pic>
        <p:nvPicPr>
          <p:cNvPr id="5" name="Picture 12" descr="Malina%20w%C5%82a%C5%9Bciwa%20-%20kwiaty_normal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204864"/>
            <a:ext cx="421702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Miód chabrowy</a:t>
            </a:r>
          </a:p>
        </p:txBody>
      </p:sp>
      <p:sp>
        <p:nvSpPr>
          <p:cNvPr id="8" name="Symbol zastępczy zawartości 7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dirty="0"/>
              <a:t>Charakteryzuje się większą zawartością lizozymu od innych miodów, enzymu ograniczającego rozwój drobnoustrojów i decydującym o jego działaniu antybiotycznym. Poprzez właściwości antybiotyczne hamuje rozwój grzybów, bakterii i pierwotniaków</a:t>
            </a:r>
          </a:p>
        </p:txBody>
      </p:sp>
      <p:pic>
        <p:nvPicPr>
          <p:cNvPr id="10" name="Picture 16" descr="chaber%20blawatek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412776"/>
            <a:ext cx="365760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Miód fasolowy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276088" y="1268760"/>
            <a:ext cx="3657600" cy="4918680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Wspomaga także leczenie przeziębień i grypy. Wskazany jest przy leczeniu schorzeń żołądkowo-jelitowych, nie podrażnia przewodu pokarmowego oraz przyspiesza odnawianie drobnoustrojów niezbędnych do prawidłowego trawienia</a:t>
            </a:r>
          </a:p>
        </p:txBody>
      </p:sp>
      <p:pic>
        <p:nvPicPr>
          <p:cNvPr id="5" name="Picture 8" descr="ule_w_fasoli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844824"/>
            <a:ext cx="4104456" cy="4248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Miód lipowy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/>
              <a:t>Miód ten uważany jest za najlepszy środek w leczeniu przeziębienia, grypy, w schorzeniach górnych i dolnych dróg oddechowych (zapalenie oskrzeli i zapalenie płuc). Ponadto ma działanie napotne, przeciwgorączkowe, przeciwskurczowe, przeciwkaszlowe i wykrztuśne</a:t>
            </a:r>
          </a:p>
        </p:txBody>
      </p:sp>
      <p:pic>
        <p:nvPicPr>
          <p:cNvPr id="5" name="Picture 16" descr="7337261_a-to-lipaa-raczej-jej-kwia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8285" y="1412776"/>
            <a:ext cx="3554730" cy="355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000" dirty="0"/>
              <a:t>Miód lipowy – właściwości organoleptyczne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Może mieć barwę bardzo jasną, od prawie białej poprzez ciemniejszą, aż do bursztynowej z zielonkawym odcieniem</a:t>
            </a:r>
          </a:p>
          <a:p>
            <a:r>
              <a:rPr lang="pl-PL" dirty="0"/>
              <a:t>Zapach miodu lipowego jest bardzo silny, podobny do zapachu kwiatów lipy</a:t>
            </a:r>
          </a:p>
          <a:p>
            <a:r>
              <a:rPr lang="pl-PL" dirty="0"/>
              <a:t>Ma słodki, nieco gorzkawy smak, lekko piekący</a:t>
            </a:r>
          </a:p>
          <a:p>
            <a:r>
              <a:rPr lang="pl-PL" dirty="0"/>
              <a:t>W temperaturze około 20˚C krystalizuje w ciągu kilku tygodni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Wyposażenie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Do pozyskiwania miodu potrzebne są:</a:t>
            </a:r>
          </a:p>
          <a:p>
            <a:pPr lvl="1">
              <a:buFont typeface="Wingdings" pitchFamily="2" charset="2"/>
              <a:buChar char="§"/>
            </a:pPr>
            <a:r>
              <a:rPr lang="pl-PL" dirty="0"/>
              <a:t>stół do odsklepiania bądź wanienka</a:t>
            </a:r>
          </a:p>
          <a:p>
            <a:pPr lvl="1">
              <a:buFont typeface="Wingdings" pitchFamily="2" charset="2"/>
              <a:buChar char="§"/>
            </a:pPr>
            <a:r>
              <a:rPr lang="pl-PL" dirty="0"/>
              <a:t>widelce lub noże do odsklepiania</a:t>
            </a:r>
          </a:p>
          <a:p>
            <a:pPr lvl="1">
              <a:buFont typeface="Wingdings" pitchFamily="2" charset="2"/>
              <a:buChar char="§"/>
            </a:pPr>
            <a:r>
              <a:rPr lang="pl-PL" dirty="0"/>
              <a:t>miodarka</a:t>
            </a:r>
          </a:p>
          <a:p>
            <a:pPr lvl="1">
              <a:buFont typeface="Wingdings" pitchFamily="2" charset="2"/>
              <a:buChar char="§"/>
            </a:pPr>
            <a:r>
              <a:rPr lang="pl-PL" dirty="0"/>
              <a:t>sita</a:t>
            </a:r>
          </a:p>
          <a:p>
            <a:pPr lvl="1">
              <a:buFont typeface="Wingdings" pitchFamily="2" charset="2"/>
              <a:buChar char="§"/>
            </a:pPr>
            <a:r>
              <a:rPr lang="pl-PL" dirty="0"/>
              <a:t>odstojniki na miód</a:t>
            </a:r>
          </a:p>
          <a:p>
            <a:pPr lvl="1">
              <a:buNone/>
            </a:pPr>
            <a:endParaRPr lang="pl-PL" dirty="0"/>
          </a:p>
          <a:p>
            <a:pPr lvl="1">
              <a:buFont typeface="Wingdings" pitchFamily="2" charset="2"/>
              <a:buChar char="§"/>
            </a:pPr>
            <a:endParaRPr lang="pl-PL" dirty="0"/>
          </a:p>
          <a:p>
            <a:pPr lvl="1">
              <a:buFont typeface="Wingdings" pitchFamily="2" charset="2"/>
              <a:buChar char="§"/>
            </a:pPr>
            <a:endParaRPr lang="pl-PL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Miód gryczany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276088" y="1268760"/>
            <a:ext cx="3657600" cy="4918680"/>
          </a:xfrm>
        </p:spPr>
        <p:txBody>
          <a:bodyPr>
            <a:normAutofit fontScale="92500" lnSpcReduction="20000"/>
          </a:bodyPr>
          <a:lstStyle/>
          <a:p>
            <a:r>
              <a:rPr lang="pl-PL" dirty="0"/>
              <a:t>Polecany jest przy stanach osłabienia pamięci, wzroku i słuchu oraz w schorzeniach wątroby. Zawiera spore ilości dobrze przyswajalnego magnezu, dlatego polecany jest w leczeniu chorób nowotworowych. Działa wspomagająco na pracę mięśnia sercowego</a:t>
            </a:r>
          </a:p>
        </p:txBody>
      </p:sp>
      <p:pic>
        <p:nvPicPr>
          <p:cNvPr id="5" name="Picture 12" descr="gryka-zwyczajna-2-Kopia-235x30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556792"/>
            <a:ext cx="388843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94122"/>
          </a:xfrm>
        </p:spPr>
        <p:txBody>
          <a:bodyPr>
            <a:normAutofit/>
          </a:bodyPr>
          <a:lstStyle/>
          <a:p>
            <a:r>
              <a:rPr lang="pl-PL" sz="3100" dirty="0"/>
              <a:t>Miód gryczany – właściwości organoleptyczne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1435608" y="1196752"/>
            <a:ext cx="7498080" cy="5400600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Ma barwę </a:t>
            </a:r>
            <a:r>
              <a:rPr lang="pl-PL" dirty="0" err="1"/>
              <a:t>ciemnoherbacianą</a:t>
            </a:r>
            <a:r>
              <a:rPr lang="pl-PL" dirty="0"/>
              <a:t> do brązowej</a:t>
            </a:r>
          </a:p>
          <a:p>
            <a:r>
              <a:rPr lang="pl-PL" dirty="0"/>
              <a:t>Zapach miodu jest bardzo intensywny i przypomina zapach kwiatów gryki, utrzymuje się bardzo długo w czasie przechowywania</a:t>
            </a:r>
          </a:p>
          <a:p>
            <a:r>
              <a:rPr lang="pl-PL" dirty="0"/>
              <a:t>Ma słodki, zdecydowanie ostry, piekący smak</a:t>
            </a:r>
          </a:p>
          <a:p>
            <a:r>
              <a:rPr lang="pl-PL" dirty="0"/>
              <a:t>Krystalizacja miodu przebiega wolno, do trzech miesięcy. W miarę postępowania procesu krystalizacji, miód rozdziela się zwykle na dwie warstwy: górną płynną i dolną skrystalizowaną. W niższej temperaturze (10-14˚C) miód ten krystalizuje równomiernie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Miód wrzosowy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/>
              <a:t>Ceniony jest ze względu na dużą zawartość łatwo przyswajalnego żelaza. Aktywne biologicznie składniki miodu wrzosowego o działaniu moczopędnym, bakteriobójczym i przeciwzapalnym sprawiają, że jest on wykorzystywany w leczeniu schorzeń nerek, dróg moczowych i prostaty</a:t>
            </a:r>
          </a:p>
        </p:txBody>
      </p:sp>
      <p:pic>
        <p:nvPicPr>
          <p:cNvPr id="5" name="Picture 8" descr="144674_rozowy-wrzo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6850" y="1268760"/>
            <a:ext cx="3657600" cy="3899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000" dirty="0"/>
              <a:t>Miód wrzosowy – właściwości organoleptyczne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077544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Ma barwę </a:t>
            </a:r>
            <a:r>
              <a:rPr lang="pl-PL" dirty="0" err="1"/>
              <a:t>bursztynowoherbacianą</a:t>
            </a:r>
            <a:r>
              <a:rPr lang="pl-PL" dirty="0"/>
              <a:t> z jaśniejszym lub ciemniejszym odcieniem</a:t>
            </a:r>
          </a:p>
          <a:p>
            <a:r>
              <a:rPr lang="pl-PL" dirty="0"/>
              <a:t>Zapach przyjemny, podobny do zapachu kwiatu wrzosu</a:t>
            </a:r>
          </a:p>
          <a:p>
            <a:r>
              <a:rPr lang="pl-PL" dirty="0"/>
              <a:t>Charakterystyczny słodki, nieco gorzkawy, bardzo przyjemny smak </a:t>
            </a:r>
          </a:p>
          <a:p>
            <a:r>
              <a:rPr lang="pl-PL" dirty="0"/>
              <a:t>W temperaturze około 20˚C miód wrzosowy żeluje się w ciągu kilku tygodni w galaretowatą masę – specyficzny sposób krystalizacji jest właściwy tylko dla tej odmiany miodu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Miód </a:t>
            </a:r>
            <a:r>
              <a:rPr lang="pl-PL" dirty="0" err="1"/>
              <a:t>nawłociowy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Wskazany jest w stanach zapalnych i zakażeniach dróg moczowych, kamicy nerkowej i skąpomoczu. Stosowany w infekcjach górnych dróg oddechowych, nerek i dróg żółciowych</a:t>
            </a:r>
          </a:p>
        </p:txBody>
      </p:sp>
      <p:pic>
        <p:nvPicPr>
          <p:cNvPr id="8" name="Picture 8" descr="MTAyNHg3Njg,12166783_1216670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132856"/>
            <a:ext cx="396044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Miód faceliowy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>
          <a:xfrm>
            <a:off x="1259632" y="1340768"/>
            <a:ext cx="3960440" cy="4176464"/>
          </a:xfrm>
        </p:spPr>
        <p:txBody>
          <a:bodyPr>
            <a:normAutofit fontScale="77500" lnSpcReduction="20000"/>
          </a:bodyPr>
          <a:lstStyle/>
          <a:p>
            <a:r>
              <a:rPr lang="pl-PL" dirty="0"/>
              <a:t>Miód faceliowy powinny spożywać osoby mające problemy z nadciśnieniem tętniczym, ponieważ skutecznie je obniża. Jest produktem, który świetnie wzmacnia odporność i zapobiega stanom zapalnym górnych dróg oddechowych, ponieważ cechują go właściwości bakteriobójcze. Dzięki zawartej w miodzie cholinie chroni naszą wątrobę, zwłaszcza przy zatruciach.</a:t>
            </a:r>
          </a:p>
        </p:txBody>
      </p:sp>
      <p:pic>
        <p:nvPicPr>
          <p:cNvPr id="7" name="Symbol zastępczy zawartości 6" descr="facelia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92080" y="1124744"/>
            <a:ext cx="3600400" cy="3672408"/>
          </a:xfrm>
        </p:spPr>
      </p:pic>
      <p:sp>
        <p:nvSpPr>
          <p:cNvPr id="8" name="pole tekstowe 7"/>
          <p:cNvSpPr txBox="1"/>
          <p:nvPr/>
        </p:nvSpPr>
        <p:spPr>
          <a:xfrm>
            <a:off x="1475656" y="5445224"/>
            <a:ext cx="7344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Miód faceliowy wspomaga także leczenie chorób układu pokarmowego: wrzodów żołądka i dwunastnicy, nieżytu żołądka, problemów z woreczkiem żółciowym oraz trzustką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Miód </a:t>
            </a:r>
            <a:r>
              <a:rPr lang="pl-PL" dirty="0" err="1"/>
              <a:t>mniszkowy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928480" cy="4713312"/>
          </a:xfrm>
        </p:spPr>
        <p:txBody>
          <a:bodyPr>
            <a:normAutofit fontScale="85000" lnSpcReduction="20000"/>
          </a:bodyPr>
          <a:lstStyle/>
          <a:p>
            <a:r>
              <a:rPr lang="pl-PL" dirty="0"/>
              <a:t>Miód </a:t>
            </a:r>
            <a:r>
              <a:rPr lang="pl-PL" dirty="0" err="1"/>
              <a:t>mniszkowy</a:t>
            </a:r>
            <a:r>
              <a:rPr lang="pl-PL" dirty="0"/>
              <a:t> posiada wiele właściwości leczniczych. Wspomaga układ trawienny, działa pozytywnie na wątrobę oraz żołądek, łagodzi jego nadkwasotę. Stosowany jest również w chorobach serca i woreczka żółciowego, nerek, pęcherza, w dolegliwościach reumatycznych oraz chorobach dróg moczowych</a:t>
            </a:r>
          </a:p>
        </p:txBody>
      </p:sp>
      <p:pic>
        <p:nvPicPr>
          <p:cNvPr id="9" name="Symbol zastępczy zawartości 8" descr="mniszek43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92080" y="2420888"/>
            <a:ext cx="3456384" cy="3528392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Krystalizacja miodu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Z przechowywaniem miodu związana jest krystalizacja </a:t>
            </a:r>
          </a:p>
          <a:p>
            <a:r>
              <a:rPr lang="pl-PL" dirty="0"/>
              <a:t>Krystalizacja – przechodzenie w fazę stałą przesyconego roztworu cukrów</a:t>
            </a:r>
          </a:p>
          <a:p>
            <a:r>
              <a:rPr lang="pl-PL" dirty="0"/>
              <a:t>Czas po jakim miód krystalizuje zależy od:</a:t>
            </a:r>
          </a:p>
          <a:p>
            <a:pPr lvl="1">
              <a:buFont typeface="Wingdings" pitchFamily="2" charset="2"/>
              <a:buChar char="§"/>
            </a:pPr>
            <a:r>
              <a:rPr lang="pl-PL" dirty="0"/>
              <a:t>zawartości wody</a:t>
            </a:r>
          </a:p>
          <a:p>
            <a:pPr lvl="1">
              <a:buFont typeface="Wingdings" pitchFamily="2" charset="2"/>
              <a:buChar char="§"/>
            </a:pPr>
            <a:r>
              <a:rPr lang="pl-PL" dirty="0"/>
              <a:t>stosunku glukozy do fruktozy</a:t>
            </a:r>
          </a:p>
          <a:p>
            <a:pPr lvl="1">
              <a:buFont typeface="Wingdings" pitchFamily="2" charset="2"/>
              <a:buChar char="§"/>
            </a:pPr>
            <a:r>
              <a:rPr lang="pl-PL" dirty="0"/>
              <a:t>stosunku glukozy do innych związków </a:t>
            </a:r>
            <a:r>
              <a:rPr lang="pl-PL" dirty="0" err="1"/>
              <a:t>niecukrowych</a:t>
            </a:r>
            <a:endParaRPr lang="pl-PL" dirty="0"/>
          </a:p>
          <a:p>
            <a:pPr lvl="1">
              <a:buFont typeface="Wingdings" pitchFamily="2" charset="2"/>
              <a:buChar char="§"/>
            </a:pPr>
            <a:r>
              <a:rPr lang="pl-PL" dirty="0"/>
              <a:t>zawartości dekstryn</a:t>
            </a:r>
          </a:p>
          <a:p>
            <a:pPr lvl="1">
              <a:buFont typeface="Wingdings" pitchFamily="2" charset="2"/>
              <a:buChar char="§"/>
            </a:pPr>
            <a:endParaRPr lang="pl-PL" dirty="0"/>
          </a:p>
          <a:p>
            <a:pPr lvl="1">
              <a:buFont typeface="Wingdings" pitchFamily="2" charset="2"/>
              <a:buChar char="§"/>
            </a:pPr>
            <a:endParaRPr lang="pl-PL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22114"/>
          </a:xfrm>
        </p:spPr>
        <p:txBody>
          <a:bodyPr/>
          <a:lstStyle/>
          <a:p>
            <a:r>
              <a:rPr lang="pl-PL" dirty="0"/>
              <a:t>Krystalizacja miodu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35608" y="1268760"/>
            <a:ext cx="7498080" cy="4979640"/>
          </a:xfrm>
        </p:spPr>
        <p:txBody>
          <a:bodyPr>
            <a:normAutofit fontScale="92500" lnSpcReduction="20000"/>
          </a:bodyPr>
          <a:lstStyle/>
          <a:p>
            <a:r>
              <a:rPr lang="pl-PL" dirty="0"/>
              <a:t>Im większa jest zawartość cukrów, mniej wody i przewaga glukozy nad fruktozą oraz im mniej dekstryn (cukry złożone) tym miód szybciej krystalizuje </a:t>
            </a:r>
          </a:p>
          <a:p>
            <a:r>
              <a:rPr lang="pl-PL" dirty="0"/>
              <a:t>Z warunków zewnętrznych największy wpływ ma temperatura</a:t>
            </a:r>
          </a:p>
          <a:p>
            <a:r>
              <a:rPr lang="pl-PL" dirty="0"/>
              <a:t>Powstaniu zarodków krystalicznych (I faza krystalizacji – niezauważalna – lekkie zmętnienie miodu), sprzyja niższa temperatura 5 – 8˚C</a:t>
            </a:r>
          </a:p>
          <a:p>
            <a:r>
              <a:rPr lang="pl-PL" dirty="0"/>
              <a:t>Wzrost krystalizacji szybciej przebiega w temperaturze wyższej 13-17˚C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/>
          <a:lstStyle/>
          <a:p>
            <a:r>
              <a:rPr lang="pl-PL" dirty="0"/>
              <a:t>Krystalizacja miodu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35608" y="1196752"/>
            <a:ext cx="7498080" cy="5051648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Od temperatury przechowywania zależy nie tylko szybkość krystalizacji, ale także sposób</a:t>
            </a:r>
          </a:p>
          <a:p>
            <a:r>
              <a:rPr lang="pl-PL" dirty="0"/>
              <a:t>Miód rzepakowy w niższej temperaturze   (2-5˚C) twardnieje – drobnokrystaliczna trudna do rozsmarowania masa</a:t>
            </a:r>
          </a:p>
          <a:p>
            <a:r>
              <a:rPr lang="pl-PL" dirty="0"/>
              <a:t>Wyższe temperatury – masa jest </a:t>
            </a:r>
            <a:r>
              <a:rPr lang="pl-PL" dirty="0" err="1"/>
              <a:t>smalcowata</a:t>
            </a:r>
            <a:r>
              <a:rPr lang="pl-PL" dirty="0"/>
              <a:t>, łatwa do rozsmarowania </a:t>
            </a:r>
          </a:p>
          <a:p>
            <a:r>
              <a:rPr lang="pl-PL" dirty="0"/>
              <a:t>Miód, który tworzy mniej zarodków krystalicznych krystalizuje wolniej, tworzy większe kryształy, tendencja do ich opadania na dno i rozwarstwiania się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06090"/>
          </a:xfrm>
        </p:spPr>
        <p:txBody>
          <a:bodyPr>
            <a:normAutofit fontScale="90000"/>
          </a:bodyPr>
          <a:lstStyle/>
          <a:p>
            <a:r>
              <a:rPr lang="pl-PL" dirty="0"/>
              <a:t>Pozyskiwanie miodu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35608" y="1196752"/>
            <a:ext cx="7498080" cy="5051648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Plastry z miodem ustawiamy na stojaku, aby miód spływający z ramek ściekał do stołu lub wanienki</a:t>
            </a:r>
          </a:p>
          <a:p>
            <a:r>
              <a:rPr lang="pl-PL" dirty="0"/>
              <a:t>Zasklep woskowy usuwamy specjalnym do tego widelcem lub nożem</a:t>
            </a:r>
          </a:p>
          <a:p>
            <a:r>
              <a:rPr lang="pl-PL" dirty="0"/>
              <a:t>Plastry wirujemy w miodarce </a:t>
            </a:r>
          </a:p>
          <a:p>
            <a:r>
              <a:rPr lang="pl-PL" dirty="0"/>
              <a:t>Miód spływający z miodarki cedzimy przez okrągłe sito podwójne, kolejno przez sito stożkowe</a:t>
            </a:r>
          </a:p>
          <a:p>
            <a:r>
              <a:rPr lang="pl-PL" dirty="0"/>
              <a:t>Pomieszczenie do pozyskiwania miodu powinno być jasne, czyste, suche i szczelne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94122"/>
          </a:xfrm>
        </p:spPr>
        <p:txBody>
          <a:bodyPr/>
          <a:lstStyle/>
          <a:p>
            <a:r>
              <a:rPr lang="pl-PL" dirty="0"/>
              <a:t>Krystalizacja miodu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35608" y="1340768"/>
            <a:ext cx="7498080" cy="4907632"/>
          </a:xfrm>
        </p:spPr>
        <p:txBody>
          <a:bodyPr>
            <a:normAutofit lnSpcReduction="10000"/>
          </a:bodyPr>
          <a:lstStyle/>
          <a:p>
            <a:r>
              <a:rPr lang="pl-PL" dirty="0"/>
              <a:t>Po upłynnieniu miodu ponowny proces krystalizacji nie zależy od jego odmiany</a:t>
            </a:r>
          </a:p>
          <a:p>
            <a:r>
              <a:rPr lang="pl-PL" dirty="0"/>
              <a:t>Przy ponownej krystalizacji – duże kryształy, krystalizacja nierównomierna</a:t>
            </a:r>
          </a:p>
          <a:p>
            <a:r>
              <a:rPr lang="pl-PL" dirty="0"/>
              <a:t>Im większy stopień rozpuszczenia kryształów, tym mniej estetyczny wygląd ponownej krystalizacji</a:t>
            </a:r>
          </a:p>
          <a:p>
            <a:r>
              <a:rPr lang="pl-PL" dirty="0" err="1"/>
              <a:t>Wojtacki</a:t>
            </a:r>
            <a:r>
              <a:rPr lang="pl-PL" dirty="0"/>
              <a:t> – Temperatura poniżej 0˚C oraz powyżej 25˚C wstrzymuje proces krystalizację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HMF w miodzie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Jest substancją szkodliwą dla pszczół i człowieka. Dlatego zawartość HMF w miodzie nie może przekraczać   40 mg/</a:t>
            </a:r>
            <a:r>
              <a:rPr lang="pl-PL" dirty="0" err="1"/>
              <a:t>kg</a:t>
            </a:r>
            <a:r>
              <a:rPr lang="pl-PL" dirty="0"/>
              <a:t>. Dobre, krajowe miody zawierają 2-7 mg/kg HMF</a:t>
            </a:r>
          </a:p>
          <a:p>
            <a:r>
              <a:rPr lang="pl-PL" dirty="0"/>
              <a:t>Wraz ze wzrostem temperatury wzrasta zawartość HMF (</a:t>
            </a:r>
            <a:r>
              <a:rPr lang="pl-PL" i="1" dirty="0" err="1"/>
              <a:t>hydroksymetylofurfural</a:t>
            </a:r>
            <a:r>
              <a:rPr lang="pl-PL" i="1" dirty="0"/>
              <a:t>)</a:t>
            </a:r>
            <a:r>
              <a:rPr lang="pl-PL" dirty="0"/>
              <a:t> – powstaje w wyniku odszczepienia wody od cukrów, głównie fruktozy, reakcji sprzyja kwaśne środowisko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</p:spPr>
        <p:txBody>
          <a:bodyPr/>
          <a:lstStyle/>
          <a:p>
            <a:r>
              <a:rPr lang="pl-PL" dirty="0"/>
              <a:t>HMF w miodzie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35608" y="1268760"/>
            <a:ext cx="7498080" cy="4979640"/>
          </a:xfrm>
        </p:spPr>
        <p:txBody>
          <a:bodyPr>
            <a:normAutofit fontScale="92500"/>
          </a:bodyPr>
          <a:lstStyle/>
          <a:p>
            <a:r>
              <a:rPr lang="pl-PL" dirty="0"/>
              <a:t>W czasie dłuższego przechowywania – zmiany nasilające się ze wzrostem temperatury. Następuje stopniowy zanik zapachu, powolne ciemnienie, zmiana smaku</a:t>
            </a:r>
          </a:p>
          <a:p>
            <a:r>
              <a:rPr lang="pl-PL" dirty="0"/>
              <a:t>Zawartość HMF rośnie  w miodzie długo przechowywanym i podgrzewanym w zbyt wysokiej temperaturze</a:t>
            </a:r>
          </a:p>
          <a:p>
            <a:r>
              <a:rPr lang="pl-PL" dirty="0"/>
              <a:t>Miód prawidłowo przechowywany – zmiany powolne i widoczne dopiero po kilku latach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HMF – pomiar zawartości [mg/kg]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Zasada metody </a:t>
            </a:r>
            <a:r>
              <a:rPr lang="pl-PL" dirty="0" err="1"/>
              <a:t>White’a</a:t>
            </a:r>
            <a:r>
              <a:rPr lang="pl-PL" dirty="0"/>
              <a:t> polega na</a:t>
            </a:r>
            <a:r>
              <a:rPr lang="pl-PL" b="1" dirty="0"/>
              <a:t> pomiarze </a:t>
            </a:r>
            <a:r>
              <a:rPr lang="pl-PL" b="1" dirty="0" err="1"/>
              <a:t>absorbancji</a:t>
            </a:r>
            <a:r>
              <a:rPr lang="pl-PL" b="1" dirty="0"/>
              <a:t> klarownych roztworów miodu z i bez dodatku wodorosiarczanu (IV) sodu</a:t>
            </a:r>
            <a:r>
              <a:rPr lang="pl-PL" dirty="0"/>
              <a:t>. Fotometryczne oznaczenie HMF wykonuje się przy długości fali 284 </a:t>
            </a:r>
            <a:r>
              <a:rPr lang="pl-PL" dirty="0" err="1"/>
              <a:t>nm</a:t>
            </a:r>
            <a:r>
              <a:rPr lang="pl-PL" dirty="0"/>
              <a:t> (nanometr) i 336 </a:t>
            </a:r>
            <a:r>
              <a:rPr lang="pl-PL" dirty="0" err="1"/>
              <a:t>nm</a:t>
            </a:r>
            <a:endParaRPr lang="pl-PL" dirty="0"/>
          </a:p>
          <a:p>
            <a:r>
              <a:rPr lang="pl-PL" dirty="0"/>
              <a:t>Zawartość HMF w miodzie zafałszowanym syropem skrobiowym może wynosić  nawet 900mg/</a:t>
            </a:r>
            <a:r>
              <a:rPr lang="pl-PL" dirty="0" err="1"/>
              <a:t>kg</a:t>
            </a:r>
            <a:r>
              <a:rPr lang="pl-PL" dirty="0"/>
              <a:t>.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5724128" y="1066800"/>
            <a:ext cx="3096344" cy="4810472"/>
          </a:xfrm>
        </p:spPr>
        <p:txBody>
          <a:bodyPr/>
          <a:lstStyle/>
          <a:p>
            <a:r>
              <a:rPr lang="pl-PL" dirty="0"/>
              <a:t>Najbardziej narażony na inwazję szkodników i uszkodzenia z ich strony jest miód w magazynach. Największe zagrożenie stanowią drobne pajęczaki z gromady roztoczy, zwane popularnie rozkruszkami przechowalnianymi (</a:t>
            </a:r>
            <a:r>
              <a:rPr lang="pl-PL" dirty="0" err="1"/>
              <a:t>nadrodzina</a:t>
            </a:r>
            <a:r>
              <a:rPr lang="pl-PL" dirty="0"/>
              <a:t> </a:t>
            </a:r>
            <a:r>
              <a:rPr lang="pl-PL" i="1" dirty="0" err="1"/>
              <a:t>Acaroidea</a:t>
            </a:r>
            <a:r>
              <a:rPr lang="pl-PL" dirty="0"/>
              <a:t>)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4759" r="4759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tekstu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000" dirty="0"/>
              <a:t>Rozkruszki w miodzie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94122"/>
          </a:xfrm>
        </p:spPr>
        <p:txBody>
          <a:bodyPr/>
          <a:lstStyle/>
          <a:p>
            <a:r>
              <a:rPr lang="pl-PL" dirty="0"/>
              <a:t>Szkodniki miodu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35608" y="1124744"/>
            <a:ext cx="7498080" cy="5123656"/>
          </a:xfrm>
        </p:spPr>
        <p:txBody>
          <a:bodyPr>
            <a:normAutofit/>
          </a:bodyPr>
          <a:lstStyle/>
          <a:p>
            <a:r>
              <a:rPr lang="pl-PL" dirty="0"/>
              <a:t>Rozkruszki w miodzie powodują:</a:t>
            </a:r>
          </a:p>
          <a:p>
            <a:pPr lvl="1">
              <a:buFont typeface="Wingdings" pitchFamily="2" charset="2"/>
              <a:buChar char="§"/>
            </a:pPr>
            <a:r>
              <a:rPr lang="pl-PL" dirty="0"/>
              <a:t> niewielkim stopniu ubytek masy miodu, na skutek ich żerowania</a:t>
            </a:r>
          </a:p>
          <a:p>
            <a:pPr lvl="1">
              <a:buFont typeface="Wingdings" pitchFamily="2" charset="2"/>
              <a:buChar char="§"/>
            </a:pPr>
            <a:r>
              <a:rPr lang="pl-PL" dirty="0"/>
              <a:t>zanieczyszczeniu miodu martwymi osobnikami, wylinkami i produktami przemiany materii </a:t>
            </a:r>
          </a:p>
          <a:p>
            <a:pPr lvl="1">
              <a:buFont typeface="Wingdings" pitchFamily="2" charset="2"/>
              <a:buChar char="§"/>
            </a:pPr>
            <a:r>
              <a:rPr lang="pl-PL" dirty="0"/>
              <a:t>infekowaniu miodu mikroorganizmami (grzybami, bakteriami)</a:t>
            </a:r>
          </a:p>
          <a:p>
            <a:pPr lvl="1">
              <a:buNone/>
            </a:pPr>
            <a:r>
              <a:rPr lang="pl-PL" dirty="0"/>
              <a:t>   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4306416"/>
          </a:xfrm>
        </p:spPr>
        <p:txBody>
          <a:bodyPr/>
          <a:lstStyle/>
          <a:p>
            <a:r>
              <a:rPr lang="pl-PL" dirty="0"/>
              <a:t>Ekskrementy roztoczy są higroskopijne, dochodzi zatem do zawilgocenia miodu i procesów fermentacyjnych. Utrudnia to przechowywanie , pogarsza walory smakowe i odżywcze miodu</a:t>
            </a:r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1600" dirty="0"/>
              <a:t>Zanieczyszczenia akarologiczne miodu (odchody, wylinki, fragmenty ciała, martwe roztocze)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816" r="5816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94122"/>
          </a:xfrm>
        </p:spPr>
        <p:txBody>
          <a:bodyPr/>
          <a:lstStyle/>
          <a:p>
            <a:r>
              <a:rPr lang="pl-PL" dirty="0"/>
              <a:t>Szkodniki miodu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Do inwazji tego szkodnika dochodzi w wyniku: </a:t>
            </a:r>
          </a:p>
          <a:p>
            <a:pPr lvl="1">
              <a:buFont typeface="Wingdings" pitchFamily="2" charset="2"/>
              <a:buChar char="§"/>
            </a:pPr>
            <a:r>
              <a:rPr lang="pl-PL" dirty="0"/>
              <a:t>baraku higieny</a:t>
            </a:r>
          </a:p>
          <a:p>
            <a:pPr lvl="1">
              <a:buFont typeface="Wingdings" pitchFamily="2" charset="2"/>
              <a:buChar char="§"/>
            </a:pPr>
            <a:r>
              <a:rPr lang="pl-PL" dirty="0"/>
              <a:t>nieszczelności opakowań</a:t>
            </a:r>
          </a:p>
          <a:p>
            <a:pPr lvl="1">
              <a:buFont typeface="Wingdings" pitchFamily="2" charset="2"/>
              <a:buChar char="§"/>
            </a:pPr>
            <a:r>
              <a:rPr lang="pl-PL" dirty="0"/>
              <a:t>nieodpowiednich warunków magazynowania</a:t>
            </a:r>
          </a:p>
          <a:p>
            <a:r>
              <a:rPr lang="pl-PL" dirty="0"/>
              <a:t>Obecność roztoczy w miodzie może wywołać reakcje alergiczne, bądź nieżyty przewodu pokarmowego i różnego rodzaju sensacje żołądkowe (np. biegunka)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3586336"/>
          </a:xfrm>
        </p:spPr>
        <p:txBody>
          <a:bodyPr/>
          <a:lstStyle/>
          <a:p>
            <a:r>
              <a:rPr lang="pl-PL" dirty="0"/>
              <a:t>Najważniejszym i typowym szkodnikiem miodu jest roztoczek suszowy zwany też mlekowym – </a:t>
            </a:r>
            <a:r>
              <a:rPr lang="pl-PL" i="1" dirty="0" err="1"/>
              <a:t>Carpoglyphus</a:t>
            </a:r>
            <a:r>
              <a:rPr lang="pl-PL" i="1" dirty="0"/>
              <a:t> </a:t>
            </a:r>
            <a:r>
              <a:rPr lang="pl-PL" i="1" dirty="0" err="1"/>
              <a:t>lactis</a:t>
            </a:r>
            <a:r>
              <a:rPr lang="pl-PL" i="1" dirty="0"/>
              <a:t> </a:t>
            </a:r>
            <a:r>
              <a:rPr lang="pl-PL" dirty="0"/>
              <a:t>(L.)</a:t>
            </a:r>
            <a:br>
              <a:rPr lang="pl-PL" dirty="0"/>
            </a:br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1800" dirty="0"/>
              <a:t>Samica – wielkość naturalna 0,44x0,21 mm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091" r="5091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22114"/>
          </a:xfrm>
        </p:spPr>
        <p:txBody>
          <a:bodyPr/>
          <a:lstStyle/>
          <a:p>
            <a:r>
              <a:rPr lang="pl-PL" dirty="0"/>
              <a:t>Szkodniki miodu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Najbardziej podatne na porażenie tego szkodnika są produkty o zbyt dużej wilgotności</a:t>
            </a:r>
          </a:p>
          <a:p>
            <a:r>
              <a:rPr lang="pl-PL" dirty="0"/>
              <a:t>W przypadku miodu ma to miejsce, gdy jest to produkt niedojrzały, o dużej zawartości wody, lub przechowywany w pomieszczeniach o wysokiej wilgotności powietrza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22114"/>
          </a:xfrm>
        </p:spPr>
        <p:txBody>
          <a:bodyPr/>
          <a:lstStyle/>
          <a:p>
            <a:r>
              <a:rPr lang="pl-PL" dirty="0"/>
              <a:t>Dojrzałość miodu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Gdy plaster miodu jest w całości zasklepiony, stanowi to wyraźny sygnał jego dojrzałości. Odwirowanie miodu przeprowadza się zasadniczo nawet, gdy poszyte jest tylko 2/3 plastra</a:t>
            </a:r>
          </a:p>
          <a:p>
            <a:r>
              <a:rPr lang="pl-PL" dirty="0"/>
              <a:t>Do oceny dojrzałości miodu służy </a:t>
            </a:r>
            <a:r>
              <a:rPr lang="pl-PL" i="1" dirty="0"/>
              <a:t>próba kapania </a:t>
            </a:r>
            <a:r>
              <a:rPr lang="pl-PL" dirty="0"/>
              <a:t>– jeśli miód kapie lub spływa z plastra, gdy próbuje się strząsnąć z niego pszczoły, oznacza to, że zawartość wody jest w nim jeszcze zbyt wysoka i plaster musi powrócić do ula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38138"/>
          </a:xfrm>
        </p:spPr>
        <p:txBody>
          <a:bodyPr/>
          <a:lstStyle/>
          <a:p>
            <a:r>
              <a:rPr lang="pl-PL" dirty="0"/>
              <a:t>Szkodniki miodu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Miód silnie porażony roztoczkiem suszowym ma zwykle ostry, kwaskowaty smak i zapach</a:t>
            </a:r>
          </a:p>
          <a:p>
            <a:r>
              <a:rPr lang="pl-PL" dirty="0"/>
              <a:t>Roztocze przebywają na jego powierzchni, głównie w brzeżnych partiach, na ścianach i pokrywach naczyń, tworząc brązowo-biały nalot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22114"/>
          </a:xfrm>
        </p:spPr>
        <p:txBody>
          <a:bodyPr/>
          <a:lstStyle/>
          <a:p>
            <a:r>
              <a:rPr lang="pl-PL" dirty="0"/>
              <a:t>Szkodniki miodu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35608" y="1268760"/>
            <a:ext cx="7498080" cy="4979640"/>
          </a:xfrm>
        </p:spPr>
        <p:txBody>
          <a:bodyPr>
            <a:normAutofit fontScale="92500"/>
          </a:bodyPr>
          <a:lstStyle/>
          <a:p>
            <a:r>
              <a:rPr lang="pl-PL" dirty="0"/>
              <a:t>Dorosły roztoczek suszowy ma ciało kształtu owalnego, barwy brązowo-białej</a:t>
            </a:r>
          </a:p>
          <a:p>
            <a:r>
              <a:rPr lang="pl-PL" dirty="0"/>
              <a:t>Osłony jego ciała są delikatne, błyszczące, cienkie i przeźroczyste, przez które w tylnej części ciała prześwieca para gruczołów tłuszczowych, charakterystycznie dla tego gatunku zabarwionych na brązowo</a:t>
            </a:r>
          </a:p>
          <a:p>
            <a:r>
              <a:rPr lang="pl-PL" dirty="0"/>
              <a:t>Aparat gębowy i odnóża (larwy – 3 pary, inne stadia – 4 pary nóg) mają kolor brązowy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>
            <a:normAutofit/>
          </a:bodyPr>
          <a:lstStyle/>
          <a:p>
            <a:r>
              <a:rPr lang="pl-PL" dirty="0"/>
              <a:t>Szkodniki miodu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35608" y="1196752"/>
            <a:ext cx="7498080" cy="5184576"/>
          </a:xfrm>
        </p:spPr>
        <p:txBody>
          <a:bodyPr>
            <a:normAutofit lnSpcReduction="10000"/>
          </a:bodyPr>
          <a:lstStyle/>
          <a:p>
            <a:r>
              <a:rPr lang="pl-PL" dirty="0"/>
              <a:t>Rozkruszek suszowy jest stosunkowo mały, jednakże dostrzegalny gołym okiem</a:t>
            </a:r>
          </a:p>
          <a:p>
            <a:r>
              <a:rPr lang="pl-PL" dirty="0"/>
              <a:t>Samice (0,42x0,21 mm) są nieco smuklejsze i większe od samców (0,36x0,18 mm), które są bardziej krępe i silniej zbudowane</a:t>
            </a:r>
          </a:p>
          <a:p>
            <a:r>
              <a:rPr lang="pl-PL" dirty="0"/>
              <a:t>Ich rozwój następuje w temperaturze 15-25˚C, przy wilgotności powietrza – 75-95% i obecności pokarmu. Cały cykl rozwojowy w warunkach optymalnych trwa 9-11 dni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</p:spPr>
        <p:txBody>
          <a:bodyPr/>
          <a:lstStyle/>
          <a:p>
            <a:r>
              <a:rPr lang="pl-PL" dirty="0"/>
              <a:t>Szkodniki miodu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35608" y="1268760"/>
            <a:ext cx="7498080" cy="4979640"/>
          </a:xfrm>
        </p:spPr>
        <p:txBody>
          <a:bodyPr/>
          <a:lstStyle/>
          <a:p>
            <a:r>
              <a:rPr lang="pl-PL" dirty="0"/>
              <a:t>W optymalnych warunkach osobniki dorosłe żyją 18-22 dni</a:t>
            </a:r>
          </a:p>
          <a:p>
            <a:r>
              <a:rPr lang="pl-PL" dirty="0"/>
              <a:t>Samice składają w tym czasie średnio 278 (maksymalnie ponad 500) jaj</a:t>
            </a:r>
          </a:p>
          <a:p>
            <a:r>
              <a:rPr lang="pl-PL" dirty="0"/>
              <a:t>Przy tak dużym potencjale biologicznym szkodnika stopień porażenia produktu szybko wzrasta i w szybkim tempie dochodzi do uszkodzenia go i niekorzystnych zmian organoleptycznych 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ytuł 15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3005584" cy="1981200"/>
          </a:xfrm>
        </p:spPr>
        <p:txBody>
          <a:bodyPr/>
          <a:lstStyle/>
          <a:p>
            <a:r>
              <a:rPr lang="pl-PL" dirty="0"/>
              <a:t>Naturalna wielkość – </a:t>
            </a:r>
            <a:br>
              <a:rPr lang="pl-PL" dirty="0"/>
            </a:br>
            <a:r>
              <a:rPr lang="pl-PL" dirty="0"/>
              <a:t>0,12x0,08 mm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4622" r="4622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ymbol zastępczy tekstu 1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000" dirty="0"/>
              <a:t>Jajo roztoczka suszowego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Miód a COVID-19</a:t>
            </a:r>
          </a:p>
        </p:txBody>
      </p: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Skoro miody wykazują aktywność wobec innych wirusów to mogą być również stosowane w leczeniu COVID-19. W badaniach komputerowych i </a:t>
            </a:r>
            <a:r>
              <a:rPr lang="pl-PL" dirty="0" err="1"/>
              <a:t>labatoryjnych</a:t>
            </a:r>
            <a:r>
              <a:rPr lang="pl-PL" dirty="0"/>
              <a:t> </a:t>
            </a:r>
            <a:r>
              <a:rPr lang="pl-PL" dirty="0" err="1"/>
              <a:t>pokazanao</a:t>
            </a:r>
            <a:r>
              <a:rPr lang="pl-PL" dirty="0"/>
              <a:t>, że takie związki jak kwas kawowy i </a:t>
            </a:r>
            <a:r>
              <a:rPr lang="pl-PL" dirty="0" err="1"/>
              <a:t>glangina</a:t>
            </a:r>
            <a:r>
              <a:rPr lang="pl-PL" dirty="0"/>
              <a:t> oraz inne flawonoidy obecne w miodzie mogą potencjalnie hamować działanie wirusa SARS- CoV-2 wskutek: ograniczenia jego wnikania do komórek gospodarza i zmniejszenia reakcji zapalnej po infekcji.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Miód a COVID-19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dirty="0"/>
              <a:t>Aktualnie prowadzone są trzy badania oceniające potencjał miodu w leczeniu COVID 19, w pierwszym pacjentom chorującym na Covid-19 podaje się miód w dawce 1g/kg masy ciała na dzień w 2-3 dawkach przez 14dni oceniając równocześnie czas potrzebny na wyzdrowienie oraz pojawienie się ujemnego wyniku, jak też liczbę dni, po których pacjent nie gorączkuje. Drugie badanie obejmuje </a:t>
            </a:r>
            <a:r>
              <a:rPr lang="pl-PL" dirty="0" err="1"/>
              <a:t>suplementację</a:t>
            </a:r>
            <a:r>
              <a:rPr lang="pl-PL" dirty="0"/>
              <a:t> miodem w takiej samej dawce w połączeniu ze sproszkowanymi nasionami czarnuszki siewnej w ilości 80mg na kilogram masy ciała na dzień.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Miód a COVID-19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/>
              <a:t>To ostatnie badanie pokazuje, że podawanie miodu w połączeniu z </a:t>
            </a:r>
            <a:r>
              <a:rPr lang="pl-PL" dirty="0" err="1"/>
              <a:t>czanuszką</a:t>
            </a:r>
            <a:r>
              <a:rPr lang="pl-PL" dirty="0"/>
              <a:t> siewną zmniejsza śmiertelność w wyniku zakażenia </a:t>
            </a:r>
            <a:r>
              <a:rPr lang="pl-PL" dirty="0" err="1"/>
              <a:t>koronawirusem</a:t>
            </a:r>
            <a:r>
              <a:rPr lang="pl-PL" dirty="0"/>
              <a:t>, skraca też czas trwania choroby i pobytu w szpitalu. Naukowcy wzięli pod lupę także wpływ </a:t>
            </a:r>
            <a:r>
              <a:rPr lang="pl-PL" dirty="0" err="1"/>
              <a:t>suplementacji</a:t>
            </a:r>
            <a:r>
              <a:rPr lang="pl-PL" dirty="0"/>
              <a:t> propolisu na przebieg zakażenia </a:t>
            </a:r>
            <a:r>
              <a:rPr lang="pl-PL" dirty="0" err="1"/>
              <a:t>koronawirusem</a:t>
            </a:r>
            <a:r>
              <a:rPr lang="pl-PL" dirty="0"/>
              <a:t> wykazując, że dawka 800mg propolisu może zmniejszać uszkodzenia nerek wywołane przez SARS-CoV-2, a ponadto </a:t>
            </a:r>
            <a:r>
              <a:rPr lang="pl-PL" dirty="0" err="1"/>
              <a:t>suplementacja</a:t>
            </a:r>
            <a:r>
              <a:rPr lang="pl-PL" dirty="0"/>
              <a:t> propolisem skraca czas hospitalizacji.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94122"/>
          </a:xfrm>
        </p:spPr>
        <p:txBody>
          <a:bodyPr/>
          <a:lstStyle/>
          <a:p>
            <a:r>
              <a:rPr lang="pl-PL" dirty="0"/>
              <a:t>Miód – przechowywanie 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Miód powinien być przelewany do czystych, suchych, szczelnie zamkniętych naczyń</a:t>
            </a:r>
          </a:p>
          <a:p>
            <a:r>
              <a:rPr lang="pl-PL" dirty="0"/>
              <a:t>Naczynia powinny być wykonane z materiału niepowodującego zmian jakości miodu</a:t>
            </a:r>
          </a:p>
          <a:p>
            <a:r>
              <a:rPr lang="pl-PL" dirty="0"/>
              <a:t>Magazyn do przechowywania miodu – pomieszczenie suche (wilgotność względna powietrza 65-75%), czyste, dostatecznie przewiewne, wolne od obcych zapachów, wolne od szkodników, zabezpieczone przed dostępem owadów (pszczół, os, much itp.)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94122"/>
          </a:xfrm>
        </p:spPr>
        <p:txBody>
          <a:bodyPr/>
          <a:lstStyle/>
          <a:p>
            <a:r>
              <a:rPr lang="pl-PL" dirty="0"/>
              <a:t>Miód – przechowywanie 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Temperatura przechowywania powinna być nie większa niż 18˚C (</a:t>
            </a:r>
            <a:r>
              <a:rPr lang="pl-PL" dirty="0" err="1"/>
              <a:t>Wojtacki</a:t>
            </a:r>
            <a:r>
              <a:rPr lang="pl-PL" dirty="0"/>
              <a:t> – temperatura przechowywania 8-10˚C)</a:t>
            </a:r>
          </a:p>
          <a:p>
            <a:r>
              <a:rPr lang="pl-PL" dirty="0"/>
              <a:t>Miód w opakowaniach szklanych należy chronić przed dostępem promieni słonecznych</a:t>
            </a:r>
          </a:p>
          <a:p>
            <a:r>
              <a:rPr lang="pl-PL" dirty="0"/>
              <a:t>Miód reaguje z metalami (</a:t>
            </a:r>
            <a:r>
              <a:rPr lang="pl-PL" dirty="0" err="1"/>
              <a:t>pH</a:t>
            </a:r>
            <a:r>
              <a:rPr lang="pl-PL" dirty="0"/>
              <a:t> miodu około 3,3-4,9), do przechowywania należy używać naczyń z tworzyw sztucznych, stali szlachetnej, bądź zabezpieczone specjalnym lakierem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94122"/>
          </a:xfrm>
        </p:spPr>
        <p:txBody>
          <a:bodyPr/>
          <a:lstStyle/>
          <a:p>
            <a:r>
              <a:rPr lang="pl-PL" dirty="0"/>
              <a:t>Miód - przechowywanie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Dobry produkt może stracić jakość w wyniku niewłaściwego przechowywania</a:t>
            </a:r>
          </a:p>
          <a:p>
            <a:r>
              <a:rPr lang="pl-PL" dirty="0"/>
              <a:t>Obcy zapach i smak oraz oznaki fermentacji – cechy dyskwalifikujące miód </a:t>
            </a:r>
          </a:p>
          <a:p>
            <a:r>
              <a:rPr lang="pl-PL" dirty="0"/>
              <a:t>Źle przechowywany chłonie obce zapachy i wilgoć – może ulec fermentacji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Miód pszczeli - skład</a:t>
            </a:r>
          </a:p>
        </p:txBody>
      </p:sp>
      <p:sp>
        <p:nvSpPr>
          <p:cNvPr id="8" name="Symbol zastępczy zawartości 7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woda,</a:t>
            </a:r>
          </a:p>
          <a:p>
            <a:r>
              <a:rPr lang="pl-PL" dirty="0"/>
              <a:t>glukoza,</a:t>
            </a:r>
          </a:p>
          <a:p>
            <a:r>
              <a:rPr lang="pl-PL" dirty="0"/>
              <a:t>fruktoza,</a:t>
            </a:r>
          </a:p>
          <a:p>
            <a:r>
              <a:rPr lang="pl-PL" dirty="0"/>
              <a:t>sacharoza,</a:t>
            </a:r>
          </a:p>
          <a:p>
            <a:r>
              <a:rPr lang="pl-PL" dirty="0"/>
              <a:t>wielocukry,</a:t>
            </a:r>
          </a:p>
          <a:p>
            <a:r>
              <a:rPr lang="pl-PL" dirty="0"/>
              <a:t>kwasy organiczne,</a:t>
            </a:r>
          </a:p>
          <a:p>
            <a:r>
              <a:rPr lang="pl-PL" dirty="0"/>
              <a:t>osiemnaście wolnych aminokwasów (najwięcej prolina)</a:t>
            </a:r>
          </a:p>
          <a:p>
            <a:r>
              <a:rPr lang="pl-PL" dirty="0"/>
              <a:t>biopierwiastki,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14" name="Symbol zastępczy zawartości 10" descr="OIP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76850" y="2027237"/>
            <a:ext cx="3657600" cy="36576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silenie">
  <a:themeElements>
    <a:clrScheme name="Przesileni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Przesileni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rzesileni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1057</TotalTime>
  <Words>2608</Words>
  <Application>Microsoft Office PowerPoint</Application>
  <PresentationFormat>Pokaz na ekranie (4:3)</PresentationFormat>
  <Paragraphs>217</Paragraphs>
  <Slides>57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57</vt:i4>
      </vt:variant>
    </vt:vector>
  </HeadingPairs>
  <TitlesOfParts>
    <vt:vector size="64" baseType="lpstr">
      <vt:lpstr>Arial</vt:lpstr>
      <vt:lpstr>Calibri</vt:lpstr>
      <vt:lpstr>Gill Sans MT</vt:lpstr>
      <vt:lpstr>Verdana</vt:lpstr>
      <vt:lpstr>Wingdings</vt:lpstr>
      <vt:lpstr>Wingdings 2</vt:lpstr>
      <vt:lpstr>Przesilenie</vt:lpstr>
      <vt:lpstr>Prezentacja programu PowerPoint</vt:lpstr>
      <vt:lpstr>Jest to produkt powstający z nektaru lub spadzi lub też obu jednocześnie połączonych  z substancjami wydzielanymi  przez pszczoły</vt:lpstr>
      <vt:lpstr>Wyposażenie </vt:lpstr>
      <vt:lpstr>Pozyskiwanie miodu</vt:lpstr>
      <vt:lpstr>Dojrzałość miodu</vt:lpstr>
      <vt:lpstr>Miód – przechowywanie </vt:lpstr>
      <vt:lpstr>Miód – przechowywanie  </vt:lpstr>
      <vt:lpstr>Miód - przechowywanie</vt:lpstr>
      <vt:lpstr>Miód pszczeli - skład</vt:lpstr>
      <vt:lpstr>Miód pszczeli - skład</vt:lpstr>
      <vt:lpstr>Miody dzielimy na:</vt:lpstr>
      <vt:lpstr>Miody dzielimy na:</vt:lpstr>
      <vt:lpstr>Miody spadziowe</vt:lpstr>
      <vt:lpstr>Miody spadziowe</vt:lpstr>
      <vt:lpstr>Ma działanie przeciwzapalne, przeciwdrobnoustrojowe, łagodzi kaszel. Zalecany przy chorobach dolnych dróg oddechowych –  zapalenie oskrzeli, astma oskrzelowa, zapalenie płuc, gruźlica</vt:lpstr>
      <vt:lpstr>Miód spadziowy ze spadzi iglastej – właściwości organoleptyczne</vt:lpstr>
      <vt:lpstr>Miód spadziowy ze spadzi liściastej – właściwości organoleptyczne</vt:lpstr>
      <vt:lpstr>Miody nektarowe</vt:lpstr>
      <vt:lpstr>Miód wielkokwiatowy </vt:lpstr>
      <vt:lpstr>Miód wielokwiatowy – właściwości organoleptyczne</vt:lpstr>
      <vt:lpstr>Miód rzepakowy </vt:lpstr>
      <vt:lpstr>Miód rzepakowy – właściwości organoleptyczne</vt:lpstr>
      <vt:lpstr>Miód akacjowy</vt:lpstr>
      <vt:lpstr>Miód akacjowy ( z robinii) – właściwości organoleptyczne</vt:lpstr>
      <vt:lpstr>Miód malinowy</vt:lpstr>
      <vt:lpstr>Miód chabrowy</vt:lpstr>
      <vt:lpstr>Miód fasolowy</vt:lpstr>
      <vt:lpstr>Miód lipowy</vt:lpstr>
      <vt:lpstr>Miód lipowy – właściwości organoleptyczne</vt:lpstr>
      <vt:lpstr>Miód gryczany</vt:lpstr>
      <vt:lpstr>Miód gryczany – właściwości organoleptyczne</vt:lpstr>
      <vt:lpstr>Miód wrzosowy</vt:lpstr>
      <vt:lpstr>Miód wrzosowy – właściwości organoleptyczne</vt:lpstr>
      <vt:lpstr>Miód nawłociowy</vt:lpstr>
      <vt:lpstr>Miód faceliowy</vt:lpstr>
      <vt:lpstr>Miód mniszkowy</vt:lpstr>
      <vt:lpstr>Krystalizacja miodu</vt:lpstr>
      <vt:lpstr>Krystalizacja miodu</vt:lpstr>
      <vt:lpstr>Krystalizacja miodu</vt:lpstr>
      <vt:lpstr>Krystalizacja miodu</vt:lpstr>
      <vt:lpstr>HMF w miodzie</vt:lpstr>
      <vt:lpstr>HMF w miodzie</vt:lpstr>
      <vt:lpstr>HMF – pomiar zawartości [mg/kg] </vt:lpstr>
      <vt:lpstr>Najbardziej narażony na inwazję szkodników i uszkodzenia z ich strony jest miód w magazynach. Największe zagrożenie stanowią drobne pajęczaki z gromady roztoczy, zwane popularnie rozkruszkami przechowalnianymi (nadrodzina Acaroidea)</vt:lpstr>
      <vt:lpstr>Szkodniki miodu</vt:lpstr>
      <vt:lpstr>Ekskrementy roztoczy są higroskopijne, dochodzi zatem do zawilgocenia miodu i procesów fermentacyjnych. Utrudnia to przechowywanie , pogarsza walory smakowe i odżywcze miodu</vt:lpstr>
      <vt:lpstr>Szkodniki miodu</vt:lpstr>
      <vt:lpstr>Najważniejszym i typowym szkodnikiem miodu jest roztoczek suszowy zwany też mlekowym – Carpoglyphus lactis (L.) </vt:lpstr>
      <vt:lpstr>Szkodniki miodu</vt:lpstr>
      <vt:lpstr>Szkodniki miodu</vt:lpstr>
      <vt:lpstr>Szkodniki miodu</vt:lpstr>
      <vt:lpstr>Szkodniki miodu</vt:lpstr>
      <vt:lpstr>Szkodniki miodu</vt:lpstr>
      <vt:lpstr>Naturalna wielkość –  0,12x0,08 mm</vt:lpstr>
      <vt:lpstr>Miód a COVID-19</vt:lpstr>
      <vt:lpstr>Miód a COVID-19</vt:lpstr>
      <vt:lpstr>Miód a COVID-19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Miód – standardowy produkt z pasieki</dc:title>
  <dc:creator>Justyna</dc:creator>
  <cp:lastModifiedBy>LODR Bratoszewice</cp:lastModifiedBy>
  <cp:revision>89</cp:revision>
  <dcterms:modified xsi:type="dcterms:W3CDTF">2021-11-30T13:48:58Z</dcterms:modified>
</cp:coreProperties>
</file>